
<file path=[Content_Types].xml><?xml version="1.0" encoding="utf-8"?>
<Types xmlns="http://schemas.openxmlformats.org/package/2006/content-types">
  <Default Extension="xml" ContentType="application/xml"/>
  <Default Extension="mpeg" ContentType="video/unknown"/>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3"/>
  </p:notesMasterIdLst>
  <p:sldIdLst>
    <p:sldId id="257" r:id="rId2"/>
    <p:sldId id="507" r:id="rId3"/>
    <p:sldId id="535" r:id="rId4"/>
    <p:sldId id="499" r:id="rId5"/>
    <p:sldId id="378" r:id="rId6"/>
    <p:sldId id="373" r:id="rId7"/>
    <p:sldId id="527" r:id="rId8"/>
    <p:sldId id="528" r:id="rId9"/>
    <p:sldId id="529" r:id="rId10"/>
    <p:sldId id="530" r:id="rId11"/>
    <p:sldId id="531" r:id="rId12"/>
    <p:sldId id="532" r:id="rId13"/>
    <p:sldId id="396" r:id="rId14"/>
    <p:sldId id="597" r:id="rId15"/>
    <p:sldId id="606" r:id="rId16"/>
    <p:sldId id="537" r:id="rId17"/>
    <p:sldId id="566" r:id="rId18"/>
    <p:sldId id="538" r:id="rId19"/>
    <p:sldId id="539" r:id="rId20"/>
    <p:sldId id="540" r:id="rId21"/>
    <p:sldId id="541" r:id="rId22"/>
    <p:sldId id="542" r:id="rId23"/>
    <p:sldId id="543" r:id="rId24"/>
    <p:sldId id="612" r:id="rId25"/>
    <p:sldId id="609" r:id="rId26"/>
    <p:sldId id="555" r:id="rId27"/>
    <p:sldId id="556" r:id="rId28"/>
    <p:sldId id="557" r:id="rId29"/>
    <p:sldId id="558" r:id="rId30"/>
    <p:sldId id="559" r:id="rId31"/>
    <p:sldId id="560" r:id="rId32"/>
    <p:sldId id="561" r:id="rId33"/>
    <p:sldId id="562" r:id="rId34"/>
    <p:sldId id="563" r:id="rId35"/>
    <p:sldId id="565" r:id="rId36"/>
    <p:sldId id="613" r:id="rId37"/>
    <p:sldId id="569" r:id="rId38"/>
    <p:sldId id="570" r:id="rId39"/>
    <p:sldId id="575" r:id="rId40"/>
    <p:sldId id="595" r:id="rId41"/>
    <p:sldId id="584" r:id="rId42"/>
    <p:sldId id="607" r:id="rId43"/>
    <p:sldId id="446" r:id="rId44"/>
    <p:sldId id="447" r:id="rId45"/>
    <p:sldId id="614" r:id="rId46"/>
    <p:sldId id="448" r:id="rId47"/>
    <p:sldId id="449" r:id="rId48"/>
    <p:sldId id="450" r:id="rId49"/>
    <p:sldId id="451" r:id="rId50"/>
    <p:sldId id="514" r:id="rId51"/>
    <p:sldId id="455" r:id="rId52"/>
    <p:sldId id="456" r:id="rId53"/>
    <p:sldId id="457" r:id="rId54"/>
    <p:sldId id="458" r:id="rId55"/>
    <p:sldId id="460" r:id="rId56"/>
    <p:sldId id="462" r:id="rId57"/>
    <p:sldId id="415" r:id="rId58"/>
    <p:sldId id="416" r:id="rId59"/>
    <p:sldId id="417" r:id="rId60"/>
    <p:sldId id="473" r:id="rId61"/>
    <p:sldId id="435" r:id="rId62"/>
    <p:sldId id="588" r:id="rId63"/>
    <p:sldId id="471" r:id="rId64"/>
    <p:sldId id="437" r:id="rId65"/>
    <p:sldId id="441" r:id="rId66"/>
    <p:sldId id="478" r:id="rId67"/>
    <p:sldId id="533" r:id="rId68"/>
    <p:sldId id="591" r:id="rId69"/>
    <p:sldId id="608" r:id="rId70"/>
    <p:sldId id="390" r:id="rId71"/>
    <p:sldId id="593" r:id="rId72"/>
    <p:sldId id="391" r:id="rId73"/>
    <p:sldId id="393" r:id="rId74"/>
    <p:sldId id="515" r:id="rId75"/>
    <p:sldId id="494" r:id="rId76"/>
    <p:sldId id="512" r:id="rId77"/>
    <p:sldId id="472" r:id="rId78"/>
    <p:sldId id="481" r:id="rId79"/>
    <p:sldId id="567" r:id="rId80"/>
    <p:sldId id="610" r:id="rId81"/>
    <p:sldId id="313" r:id="rId82"/>
    <p:sldId id="315" r:id="rId83"/>
    <p:sldId id="316" r:id="rId84"/>
    <p:sldId id="605" r:id="rId85"/>
    <p:sldId id="598" r:id="rId86"/>
    <p:sldId id="596" r:id="rId87"/>
    <p:sldId id="581" r:id="rId88"/>
    <p:sldId id="599" r:id="rId89"/>
    <p:sldId id="600" r:id="rId90"/>
    <p:sldId id="582" r:id="rId91"/>
    <p:sldId id="583" r:id="rId92"/>
    <p:sldId id="578" r:id="rId93"/>
    <p:sldId id="579" r:id="rId94"/>
    <p:sldId id="580" r:id="rId95"/>
    <p:sldId id="577" r:id="rId96"/>
    <p:sldId id="576" r:id="rId97"/>
    <p:sldId id="604" r:id="rId98"/>
    <p:sldId id="611" r:id="rId99"/>
    <p:sldId id="589" r:id="rId100"/>
    <p:sldId id="590" r:id="rId101"/>
    <p:sldId id="592"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54"/>
    <p:restoredTop sz="80401"/>
  </p:normalViewPr>
  <p:slideViewPr>
    <p:cSldViewPr snapToGrid="0" snapToObjects="1">
      <p:cViewPr>
        <p:scale>
          <a:sx n="97" d="100"/>
          <a:sy n="97" d="100"/>
        </p:scale>
        <p:origin x="944" y="14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make the entire talk in the </a:t>
            </a:r>
            <a:r>
              <a:rPr lang="en-US" baseline="0" dirty="0" err="1" smtClean="0"/>
              <a:t>consisitent</a:t>
            </a:r>
            <a:r>
              <a:rPr lang="en-US" baseline="0" dirty="0" smtClean="0"/>
              <a:t> style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53309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1469110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34367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17</a:t>
            </a:fld>
            <a:endParaRPr lang="en-US"/>
          </a:p>
        </p:txBody>
      </p:sp>
    </p:spTree>
    <p:extLst>
      <p:ext uri="{BB962C8B-B14F-4D97-AF65-F5344CB8AC3E}">
        <p14:creationId xmlns:p14="http://schemas.microsoft.com/office/powerpoint/2010/main" val="166860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18</a:t>
            </a:fld>
            <a:endParaRPr lang="en-US"/>
          </a:p>
        </p:txBody>
      </p:sp>
    </p:spTree>
    <p:extLst>
      <p:ext uri="{BB962C8B-B14F-4D97-AF65-F5344CB8AC3E}">
        <p14:creationId xmlns:p14="http://schemas.microsoft.com/office/powerpoint/2010/main" val="3737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19</a:t>
            </a:fld>
            <a:endParaRPr lang="en-US"/>
          </a:p>
        </p:txBody>
      </p:sp>
    </p:spTree>
    <p:extLst>
      <p:ext uri="{BB962C8B-B14F-4D97-AF65-F5344CB8AC3E}">
        <p14:creationId xmlns:p14="http://schemas.microsoft.com/office/powerpoint/2010/main" val="11251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is </a:t>
            </a:r>
            <a:r>
              <a:rPr lang="en-US" baseline="0" dirty="0" err="1" smtClean="0"/>
              <a:t>shwon</a:t>
            </a:r>
            <a:r>
              <a:rPr lang="en-US" baseline="0" dirty="0" smtClean="0"/>
              <a:t> in this plot</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5867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a:t>
            </a:r>
            <a:r>
              <a:rPr lang="en-US" baseline="0" dirty="0" smtClean="0"/>
              <a:t> formulated as, when the allowable latency for the data delivery is fixed, the beacon lifetime is </a:t>
            </a:r>
            <a:r>
              <a:rPr lang="en-US" baseline="0" dirty="0" err="1" smtClean="0"/>
              <a:t>propotional</a:t>
            </a:r>
            <a:r>
              <a:rPr lang="en-US" baseline="0" dirty="0" smtClean="0"/>
              <a:t> to the number of beacons we use, and beacon payload size, and inverse </a:t>
            </a:r>
            <a:r>
              <a:rPr lang="en-US" baseline="0" dirty="0" err="1" smtClean="0"/>
              <a:t>propertional</a:t>
            </a:r>
            <a:r>
              <a:rPr lang="en-US" baseline="0" dirty="0" smtClean="0"/>
              <a:t> to the given data size.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59782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22</a:t>
            </a:fld>
            <a:endParaRPr lang="en-US"/>
          </a:p>
        </p:txBody>
      </p:sp>
    </p:spTree>
    <p:extLst>
      <p:ext uri="{BB962C8B-B14F-4D97-AF65-F5344CB8AC3E}">
        <p14:creationId xmlns:p14="http://schemas.microsoft.com/office/powerpoint/2010/main" val="112274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23</a:t>
            </a:fld>
            <a:endParaRPr lang="en-US"/>
          </a:p>
        </p:txBody>
      </p:sp>
    </p:spTree>
    <p:extLst>
      <p:ext uri="{BB962C8B-B14F-4D97-AF65-F5344CB8AC3E}">
        <p14:creationId xmlns:p14="http://schemas.microsoft.com/office/powerpoint/2010/main" val="888216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25</a:t>
            </a:fld>
            <a:endParaRPr lang="en-US"/>
          </a:p>
        </p:txBody>
      </p:sp>
    </p:spTree>
    <p:extLst>
      <p:ext uri="{BB962C8B-B14F-4D97-AF65-F5344CB8AC3E}">
        <p14:creationId xmlns:p14="http://schemas.microsoft.com/office/powerpoint/2010/main" val="1207826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26</a:t>
            </a:fld>
            <a:endParaRPr lang="en-US"/>
          </a:p>
        </p:txBody>
      </p:sp>
    </p:spTree>
    <p:extLst>
      <p:ext uri="{BB962C8B-B14F-4D97-AF65-F5344CB8AC3E}">
        <p14:creationId xmlns:p14="http://schemas.microsoft.com/office/powerpoint/2010/main" val="1965139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r>
              <a:rPr lang="en-US" baseline="0" dirty="0" smtClean="0"/>
              <a:t>Here: use the road sign as example, replace the mug</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27</a:t>
            </a:fld>
            <a:endParaRPr lang="en-US"/>
          </a:p>
        </p:txBody>
      </p:sp>
    </p:spTree>
    <p:extLst>
      <p:ext uri="{BB962C8B-B14F-4D97-AF65-F5344CB8AC3E}">
        <p14:creationId xmlns:p14="http://schemas.microsoft.com/office/powerpoint/2010/main" val="916847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28</a:t>
            </a:fld>
            <a:endParaRPr lang="en-US"/>
          </a:p>
        </p:txBody>
      </p:sp>
    </p:spTree>
    <p:extLst>
      <p:ext uri="{BB962C8B-B14F-4D97-AF65-F5344CB8AC3E}">
        <p14:creationId xmlns:p14="http://schemas.microsoft.com/office/powerpoint/2010/main" val="1025782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29</a:t>
            </a:fld>
            <a:endParaRPr lang="en-US"/>
          </a:p>
        </p:txBody>
      </p:sp>
    </p:spTree>
    <p:extLst>
      <p:ext uri="{BB962C8B-B14F-4D97-AF65-F5344CB8AC3E}">
        <p14:creationId xmlns:p14="http://schemas.microsoft.com/office/powerpoint/2010/main" val="1601990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53391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94360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31</a:t>
            </a:fld>
            <a:endParaRPr lang="en-US"/>
          </a:p>
        </p:txBody>
      </p:sp>
    </p:spTree>
    <p:extLst>
      <p:ext uri="{BB962C8B-B14F-4D97-AF65-F5344CB8AC3E}">
        <p14:creationId xmlns:p14="http://schemas.microsoft.com/office/powerpoint/2010/main" val="1839653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32</a:t>
            </a:fld>
            <a:endParaRPr lang="en-US"/>
          </a:p>
        </p:txBody>
      </p:sp>
    </p:spTree>
    <p:extLst>
      <p:ext uri="{BB962C8B-B14F-4D97-AF65-F5344CB8AC3E}">
        <p14:creationId xmlns:p14="http://schemas.microsoft.com/office/powerpoint/2010/main" val="1676097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I 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33</a:t>
            </a:fld>
            <a:endParaRPr lang="en-US"/>
          </a:p>
        </p:txBody>
      </p:sp>
    </p:spTree>
    <p:extLst>
      <p:ext uri="{BB962C8B-B14F-4D97-AF65-F5344CB8AC3E}">
        <p14:creationId xmlns:p14="http://schemas.microsoft.com/office/powerpoint/2010/main" val="490499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34</a:t>
            </a:fld>
            <a:endParaRPr lang="en-US"/>
          </a:p>
        </p:txBody>
      </p:sp>
    </p:spTree>
    <p:extLst>
      <p:ext uri="{BB962C8B-B14F-4D97-AF65-F5344CB8AC3E}">
        <p14:creationId xmlns:p14="http://schemas.microsoft.com/office/powerpoint/2010/main" val="377894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35</a:t>
            </a:fld>
            <a:endParaRPr lang="en-US"/>
          </a:p>
        </p:txBody>
      </p:sp>
    </p:spTree>
    <p:extLst>
      <p:ext uri="{BB962C8B-B14F-4D97-AF65-F5344CB8AC3E}">
        <p14:creationId xmlns:p14="http://schemas.microsoft.com/office/powerpoint/2010/main" val="1712878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Why binary</a:t>
            </a:r>
            <a:r>
              <a:rPr lang="en-US" baseline="0" dirty="0" smtClean="0"/>
              <a:t> image:</a:t>
            </a:r>
          </a:p>
          <a:p>
            <a:r>
              <a:rPr lang="en-US" baseline="0" dirty="0" smtClean="0"/>
              <a:t>Symbols, hand written digits, custom navigation information</a:t>
            </a:r>
          </a:p>
          <a:p>
            <a:r>
              <a:rPr lang="en-US" baseline="0" dirty="0" err="1" smtClean="0"/>
              <a:t>Majorlly</a:t>
            </a:r>
            <a:r>
              <a:rPr lang="en-US" baseline="0" dirty="0" smtClean="0"/>
              <a:t> contains curves, patch-based </a:t>
            </a:r>
            <a:r>
              <a:rPr lang="en-US" baseline="0" dirty="0" err="1" smtClean="0"/>
              <a:t>compressoin</a:t>
            </a:r>
            <a:r>
              <a:rPr lang="en-US" baseline="0" dirty="0" smtClean="0"/>
              <a:t> can do better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37</a:t>
            </a:fld>
            <a:endParaRPr lang="en-US"/>
          </a:p>
        </p:txBody>
      </p:sp>
    </p:spTree>
    <p:extLst>
      <p:ext uri="{BB962C8B-B14F-4D97-AF65-F5344CB8AC3E}">
        <p14:creationId xmlns:p14="http://schemas.microsoft.com/office/powerpoint/2010/main" val="1340819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38</a:t>
            </a:fld>
            <a:endParaRPr lang="en-US"/>
          </a:p>
        </p:txBody>
      </p:sp>
    </p:spTree>
    <p:extLst>
      <p:ext uri="{BB962C8B-B14F-4D97-AF65-F5344CB8AC3E}">
        <p14:creationId xmlns:p14="http://schemas.microsoft.com/office/powerpoint/2010/main" val="227505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39</a:t>
            </a:fld>
            <a:endParaRPr lang="en-US"/>
          </a:p>
        </p:txBody>
      </p:sp>
    </p:spTree>
    <p:extLst>
      <p:ext uri="{BB962C8B-B14F-4D97-AF65-F5344CB8AC3E}">
        <p14:creationId xmlns:p14="http://schemas.microsoft.com/office/powerpoint/2010/main" val="659372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18332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92248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208146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44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48</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49</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50</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53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57</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58</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59</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60</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61</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Fitted distribution of analysis result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62</a:t>
            </a:fld>
            <a:endParaRPr lang="en-US"/>
          </a:p>
        </p:txBody>
      </p:sp>
    </p:spTree>
    <p:extLst>
      <p:ext uri="{BB962C8B-B14F-4D97-AF65-F5344CB8AC3E}">
        <p14:creationId xmlns:p14="http://schemas.microsoft.com/office/powerpoint/2010/main" val="14650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65</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66</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67</a:t>
            </a:fld>
            <a:endParaRPr lang="en-US"/>
          </a:p>
        </p:txBody>
      </p:sp>
    </p:spTree>
    <p:extLst>
      <p:ext uri="{BB962C8B-B14F-4D97-AF65-F5344CB8AC3E}">
        <p14:creationId xmlns:p14="http://schemas.microsoft.com/office/powerpoint/2010/main" val="18197505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36104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2790589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10609824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75</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smtClean="0"/>
              <a:t>TODO: put this earlier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79</a:t>
            </a:fld>
            <a:endParaRPr lang="en-US"/>
          </a:p>
        </p:txBody>
      </p:sp>
    </p:spTree>
    <p:extLst>
      <p:ext uri="{BB962C8B-B14F-4D97-AF65-F5344CB8AC3E}">
        <p14:creationId xmlns:p14="http://schemas.microsoft.com/office/powerpoint/2010/main" val="196762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92099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82</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84</a:t>
            </a:fld>
            <a:endParaRPr lang="en-US"/>
          </a:p>
        </p:txBody>
      </p:sp>
    </p:spTree>
    <p:extLst>
      <p:ext uri="{BB962C8B-B14F-4D97-AF65-F5344CB8AC3E}">
        <p14:creationId xmlns:p14="http://schemas.microsoft.com/office/powerpoint/2010/main" val="9705775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TODO:</a:t>
            </a:r>
            <a:r>
              <a:rPr lang="en-US" baseline="0" dirty="0" smtClean="0"/>
              <a:t> fuck this slide, make it based on data</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85</a:t>
            </a:fld>
            <a:endParaRPr lang="en-US"/>
          </a:p>
        </p:txBody>
      </p:sp>
    </p:spTree>
    <p:extLst>
      <p:ext uri="{BB962C8B-B14F-4D97-AF65-F5344CB8AC3E}">
        <p14:creationId xmlns:p14="http://schemas.microsoft.com/office/powerpoint/2010/main" val="11265731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86</a:t>
            </a:fld>
            <a:endParaRPr lang="en-US"/>
          </a:p>
        </p:txBody>
      </p:sp>
    </p:spTree>
    <p:extLst>
      <p:ext uri="{BB962C8B-B14F-4D97-AF65-F5344CB8AC3E}">
        <p14:creationId xmlns:p14="http://schemas.microsoft.com/office/powerpoint/2010/main" val="9365315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3689375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89</a:t>
            </a:fld>
            <a:endParaRPr lang="en-US"/>
          </a:p>
        </p:txBody>
      </p:sp>
    </p:spTree>
    <p:extLst>
      <p:ext uri="{BB962C8B-B14F-4D97-AF65-F5344CB8AC3E}">
        <p14:creationId xmlns:p14="http://schemas.microsoft.com/office/powerpoint/2010/main" val="3651784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90</a:t>
            </a:fld>
            <a:endParaRPr lang="en-US"/>
          </a:p>
        </p:txBody>
      </p:sp>
    </p:spTree>
    <p:extLst>
      <p:ext uri="{BB962C8B-B14F-4D97-AF65-F5344CB8AC3E}">
        <p14:creationId xmlns:p14="http://schemas.microsoft.com/office/powerpoint/2010/main" val="20773564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91</a:t>
            </a:fld>
            <a:endParaRPr lang="en-US"/>
          </a:p>
        </p:txBody>
      </p:sp>
    </p:spTree>
    <p:extLst>
      <p:ext uri="{BB962C8B-B14F-4D97-AF65-F5344CB8AC3E}">
        <p14:creationId xmlns:p14="http://schemas.microsoft.com/office/powerpoint/2010/main" val="13365963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92</a:t>
            </a:fld>
            <a:endParaRPr lang="en-US"/>
          </a:p>
        </p:txBody>
      </p:sp>
    </p:spTree>
    <p:extLst>
      <p:ext uri="{BB962C8B-B14F-4D97-AF65-F5344CB8AC3E}">
        <p14:creationId xmlns:p14="http://schemas.microsoft.com/office/powerpoint/2010/main" val="12683143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93</a:t>
            </a:fld>
            <a:endParaRPr lang="en-US"/>
          </a:p>
        </p:txBody>
      </p:sp>
    </p:spTree>
    <p:extLst>
      <p:ext uri="{BB962C8B-B14F-4D97-AF65-F5344CB8AC3E}">
        <p14:creationId xmlns:p14="http://schemas.microsoft.com/office/powerpoint/2010/main" val="15991247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94</a:t>
            </a:fld>
            <a:endParaRPr lang="en-US"/>
          </a:p>
        </p:txBody>
      </p:sp>
    </p:spTree>
    <p:extLst>
      <p:ext uri="{BB962C8B-B14F-4D97-AF65-F5344CB8AC3E}">
        <p14:creationId xmlns:p14="http://schemas.microsoft.com/office/powerpoint/2010/main" val="1470163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95</a:t>
            </a:fld>
            <a:endParaRPr lang="en-US"/>
          </a:p>
        </p:txBody>
      </p:sp>
    </p:spTree>
    <p:extLst>
      <p:ext uri="{BB962C8B-B14F-4D97-AF65-F5344CB8AC3E}">
        <p14:creationId xmlns:p14="http://schemas.microsoft.com/office/powerpoint/2010/main" val="16873630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7359203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97</a:t>
            </a:fld>
            <a:endParaRPr lang="en-US"/>
          </a:p>
        </p:txBody>
      </p:sp>
    </p:spTree>
    <p:extLst>
      <p:ext uri="{BB962C8B-B14F-4D97-AF65-F5344CB8AC3E}">
        <p14:creationId xmlns:p14="http://schemas.microsoft.com/office/powerpoint/2010/main" val="14811187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98</a:t>
            </a:fld>
            <a:endParaRPr lang="en-US"/>
          </a:p>
        </p:txBody>
      </p:sp>
    </p:spTree>
    <p:extLst>
      <p:ext uri="{BB962C8B-B14F-4D97-AF65-F5344CB8AC3E}">
        <p14:creationId xmlns:p14="http://schemas.microsoft.com/office/powerpoint/2010/main" val="18397425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99</a:t>
            </a:fld>
            <a:endParaRPr lang="en-US"/>
          </a:p>
        </p:txBody>
      </p:sp>
    </p:spTree>
    <p:extLst>
      <p:ext uri="{BB962C8B-B14F-4D97-AF65-F5344CB8AC3E}">
        <p14:creationId xmlns:p14="http://schemas.microsoft.com/office/powerpoint/2010/main" val="8048720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100</a:t>
            </a:fld>
            <a:endParaRPr lang="en-US"/>
          </a:p>
        </p:txBody>
      </p:sp>
    </p:spTree>
    <p:extLst>
      <p:ext uri="{BB962C8B-B14F-4D97-AF65-F5344CB8AC3E}">
        <p14:creationId xmlns:p14="http://schemas.microsoft.com/office/powerpoint/2010/main" val="17772053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101</a:t>
            </a:fld>
            <a:endParaRPr lang="en-US"/>
          </a:p>
        </p:txBody>
      </p:sp>
    </p:spTree>
    <p:extLst>
      <p:ext uri="{BB962C8B-B14F-4D97-AF65-F5344CB8AC3E}">
        <p14:creationId xmlns:p14="http://schemas.microsoft.com/office/powerpoint/2010/main" val="214426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7.png"/></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9.png"/><Relationship Id="rId9"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5" Type="http://schemas.openxmlformats.org/officeDocument/2006/relationships/image" Target="../media/image34.jpg"/><Relationship Id="rId6" Type="http://schemas.openxmlformats.org/officeDocument/2006/relationships/image" Target="../media/image35.jpg"/><Relationship Id="rId7" Type="http://schemas.openxmlformats.org/officeDocument/2006/relationships/image" Target="../media/image36.png"/><Relationship Id="rId8"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gi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image" Target="../media/image1060.png"/><Relationship Id="rId4" Type="http://schemas.openxmlformats.org/officeDocument/2006/relationships/image" Target="../media/image1070.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emf"/></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8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emf"/><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9.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0.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png"/><Relationship Id="rId5" Type="http://schemas.openxmlformats.org/officeDocument/2006/relationships/image" Target="../media/image71.jpe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2.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2.emf"/></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tiff"/><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6.xml"/><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1" Type="http://schemas.microsoft.com/office/2007/relationships/media" Target="../media/media2.mpeg"/><Relationship Id="rId2" Type="http://schemas.openxmlformats.org/officeDocument/2006/relationships/video" Target="../media/media2.m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1.jp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91.png"/><Relationship Id="rId14" Type="http://schemas.openxmlformats.org/officeDocument/2006/relationships/image" Target="../media/image92.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4.xml"/><Relationship Id="rId5" Type="http://schemas.openxmlformats.org/officeDocument/2006/relationships/image" Target="../media/image94.png"/><Relationship Id="rId6" Type="http://schemas.openxmlformats.org/officeDocument/2006/relationships/image" Target="../media/image95.png"/><Relationship Id="rId1" Type="http://schemas.microsoft.com/office/2007/relationships/media" Target="../media/media7.mpeg"/><Relationship Id="rId2" Type="http://schemas.openxmlformats.org/officeDocument/2006/relationships/video" Target="../media/media7.mpe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emf"/><Relationship Id="rId6"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package" Target="../embeddings/Microsoft_Word_Document1.docx"/><Relationship Id="rId5" Type="http://schemas.openxmlformats.org/officeDocument/2006/relationships/image" Target="../media/image10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5.png"/></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5.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240.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14.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2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3" Type="http://schemas.openxmlformats.org/officeDocument/2006/relationships/image" Target="../media/image127.emf"/><Relationship Id="rId4" Type="http://schemas.openxmlformats.org/officeDocument/2006/relationships/image" Target="../media/image128.emf"/><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1.xml"/><Relationship Id="rId5" Type="http://schemas.openxmlformats.org/officeDocument/2006/relationships/image" Target="../media/image1.png"/><Relationship Id="rId6" Type="http://schemas.openxmlformats.org/officeDocument/2006/relationships/image" Target="../media/image129.png"/><Relationship Id="rId7" Type="http://schemas.openxmlformats.org/officeDocument/2006/relationships/image" Target="../media/image11.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3.xml"/><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129.png"/><Relationship Id="rId1" Type="http://schemas.microsoft.com/office/2007/relationships/media" Target="../media/media1.mpeg"/><Relationship Id="rId2" Type="http://schemas.openxmlformats.org/officeDocument/2006/relationships/video" Target="../media/media1.mpe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4.xml"/><Relationship Id="rId5" Type="http://schemas.openxmlformats.org/officeDocument/2006/relationships/image" Target="../media/image1.png"/><Relationship Id="rId6" Type="http://schemas.openxmlformats.org/officeDocument/2006/relationships/image" Target="../media/image129.png"/><Relationship Id="rId7" Type="http://schemas.openxmlformats.org/officeDocument/2006/relationships/image" Target="../media/image11.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130.png"/><Relationship Id="rId6"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3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33.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34.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3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5550731" y="4710161"/>
                <a:ext cx="3693191" cy="13770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sSub>
                    </m:oMath>
                  </m:oMathPara>
                </a14:m>
                <a:endParaRPr lang="en-US" sz="3500" dirty="0"/>
              </a:p>
            </p:txBody>
          </p:sp>
        </mc:Choice>
        <mc:Fallback>
          <p:sp>
            <p:nvSpPr>
              <p:cNvPr id="29" name="TextBox 28"/>
              <p:cNvSpPr txBox="1">
                <a:spLocks noRot="1" noChangeAspect="1" noMove="1" noResize="1" noEditPoints="1" noAdjustHandles="1" noChangeArrowheads="1" noChangeShapeType="1" noTextEdit="1"/>
              </p:cNvSpPr>
              <p:nvPr/>
            </p:nvSpPr>
            <p:spPr>
              <a:xfrm>
                <a:off x="5550731" y="4710161"/>
                <a:ext cx="3693191" cy="1377044"/>
              </a:xfrm>
              <a:prstGeom prst="rect">
                <a:avLst/>
              </a:prstGeom>
              <a:blipFill rotWithShape="0">
                <a:blip r:embed="rId11"/>
                <a:stretch>
                  <a:fillRect/>
                </a:stretch>
              </a:blipFill>
            </p:spPr>
            <p:txBody>
              <a:bodyPr/>
              <a:lstStyle/>
              <a:p>
                <a:r>
                  <a:rPr lang="en-US">
                    <a:noFill/>
                  </a:rPr>
                  <a:t> </a:t>
                </a:r>
              </a:p>
            </p:txBody>
          </p:sp>
        </mc:Fallback>
      </mc:AlternateContent>
      <p:sp>
        <p:nvSpPr>
          <p:cNvPr id="30" name="TextBox 29"/>
          <p:cNvSpPr txBox="1"/>
          <p:nvPr/>
        </p:nvSpPr>
        <p:spPr>
          <a:xfrm>
            <a:off x="7064426" y="6017340"/>
            <a:ext cx="20493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Information to keep</a:t>
            </a:r>
            <a:endParaRPr lang="en-US" dirty="0"/>
          </a:p>
        </p:txBody>
      </p:sp>
      <p:cxnSp>
        <p:nvCxnSpPr>
          <p:cNvPr id="31" name="Straight Connector 30"/>
          <p:cNvCxnSpPr/>
          <p:nvPr/>
        </p:nvCxnSpPr>
        <p:spPr>
          <a:xfrm>
            <a:off x="7903009" y="568642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124657" y="569879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100</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484749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a:t>
            </a:r>
            <a:r>
              <a:rPr lang="en-US" sz="2500" dirty="0" err="1" smtClean="0">
                <a:solidFill>
                  <a:schemeClr val="bg2"/>
                </a:solidFill>
              </a:rPr>
              <a:t>IoTDI</a:t>
            </a:r>
            <a:r>
              <a:rPr lang="en-US" sz="2500" dirty="0" smtClean="0">
                <a:solidFill>
                  <a:schemeClr val="bg2"/>
                </a:solidFill>
              </a:rPr>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101</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2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52237" y="4714054"/>
                <a:ext cx="369319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sSub>
                    </m:oMath>
                  </m:oMathPara>
                </a14:m>
                <a:endParaRPr lang="en-US" sz="35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52237" y="4714054"/>
                <a:ext cx="3693191" cy="1377044"/>
              </a:xfrm>
              <a:prstGeom prst="rect">
                <a:avLst/>
              </a:prstGeom>
              <a:blipFill rotWithShape="0">
                <a:blip r:embed="rId9"/>
                <a:stretch>
                  <a:fillRect/>
                </a:stretch>
              </a:blipFill>
            </p:spPr>
            <p:txBody>
              <a:bodyPr/>
              <a:lstStyle/>
              <a:p>
                <a:r>
                  <a:rPr lang="en-US">
                    <a:noFill/>
                  </a:rPr>
                  <a:t> </a:t>
                </a:r>
              </a:p>
            </p:txBody>
          </p:sp>
        </mc:Fallback>
      </mc:AlternateContent>
      <p:sp>
        <p:nvSpPr>
          <p:cNvPr id="25" name="TextBox 24"/>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9" name="Straight Connector 28"/>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5552237" y="4714054"/>
                <a:ext cx="369319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sSub>
                    </m:oMath>
                  </m:oMathPara>
                </a14:m>
                <a:endParaRPr lang="en-US" sz="3500" dirty="0"/>
              </a:p>
            </p:txBody>
          </p:sp>
        </mc:Choice>
        <mc:Fallback>
          <p:sp>
            <p:nvSpPr>
              <p:cNvPr id="28" name="TextBox 27"/>
              <p:cNvSpPr txBox="1">
                <a:spLocks noRot="1" noChangeAspect="1" noMove="1" noResize="1" noEditPoints="1" noAdjustHandles="1" noChangeArrowheads="1" noChangeShapeType="1" noTextEdit="1"/>
              </p:cNvSpPr>
              <p:nvPr/>
            </p:nvSpPr>
            <p:spPr>
              <a:xfrm>
                <a:off x="5552237" y="4714054"/>
                <a:ext cx="3693191" cy="1377044"/>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14</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46850" y="1357598"/>
            <a:ext cx="7769034" cy="2347972"/>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508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Content Placeholder 6" descr="grid.png"/>
          <p:cNvPicPr>
            <a:picLocks noChangeAspect="1"/>
          </p:cNvPicPr>
          <p:nvPr/>
        </p:nvPicPr>
        <p:blipFill rotWithShape="1">
          <a:blip r:embed="rId3">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4">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3" name="TextBox 2"/>
          <p:cNvSpPr txBox="1"/>
          <p:nvPr/>
        </p:nvSpPr>
        <p:spPr>
          <a:xfrm>
            <a:off x="1311965" y="4572000"/>
            <a:ext cx="184731" cy="369332"/>
          </a:xfrm>
          <a:prstGeom prst="rect">
            <a:avLst/>
          </a:prstGeom>
          <a:noFill/>
        </p:spPr>
        <p:txBody>
          <a:bodyPr wrap="none" rtlCol="0">
            <a:spAutoFit/>
          </a:bodyPr>
          <a:lstStyle/>
          <a:p>
            <a:endParaRPr lang="en-US" dirty="0"/>
          </a:p>
        </p:txBody>
      </p:sp>
      <p:sp>
        <p:nvSpPr>
          <p:cNvPr id="14" name="Subtitle 2"/>
          <p:cNvSpPr txBox="1">
            <a:spLocks/>
          </p:cNvSpPr>
          <p:nvPr/>
        </p:nvSpPr>
        <p:spPr>
          <a:xfrm>
            <a:off x="231862" y="3909346"/>
            <a:ext cx="7486651" cy="3400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Seek an image compression that can achieve &lt; 1000 bytes compression</a:t>
            </a:r>
          </a:p>
          <a:p>
            <a:r>
              <a:rPr lang="en-US" sz="2500" dirty="0" smtClean="0"/>
              <a:t>The compressed image should have sufficient quality (SSIM number comparable to JPEG compressed image)</a:t>
            </a:r>
          </a:p>
          <a:p>
            <a:r>
              <a:rPr lang="en-US" sz="2500" dirty="0" smtClean="0"/>
              <a:t>We can have a pre-knowledge on image type (image with foreground object, etc. )</a:t>
            </a:r>
          </a:p>
          <a:p>
            <a:endParaRPr lang="en-US" sz="2500" dirty="0"/>
          </a:p>
        </p:txBody>
      </p:sp>
    </p:spTree>
    <p:extLst>
      <p:ext uri="{BB962C8B-B14F-4D97-AF65-F5344CB8AC3E}">
        <p14:creationId xmlns:p14="http://schemas.microsoft.com/office/powerpoint/2010/main" val="13591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Application: </a:t>
            </a:r>
            <a:r>
              <a:rPr lang="en-US" dirty="0"/>
              <a:t>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16</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343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995" y="1349761"/>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571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93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117915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Multimedia 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2" name="Picture 1"/>
          <p:cNvPicPr>
            <a:picLocks noChangeAspect="1"/>
          </p:cNvPicPr>
          <p:nvPr/>
        </p:nvPicPr>
        <p:blipFill rotWithShape="1">
          <a:blip r:embed="rId8">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6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21</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281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22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845135" y="1600194"/>
            <a:ext cx="6172200" cy="547934"/>
          </a:xfrm>
        </p:spPr>
        <p:txBody>
          <a:bodyPr>
            <a:noAutofit/>
          </a:bodyPr>
          <a:lstStyle/>
          <a:p>
            <a:pPr marL="342900" lvl="1" indent="0">
              <a:buNone/>
            </a:pPr>
            <a:r>
              <a:rPr lang="en-US" sz="1950" smtClean="0"/>
              <a:t>For </a:t>
            </a:r>
            <a:r>
              <a:rPr lang="en-US" sz="1950" dirty="0"/>
              <a:t>the </a:t>
            </a:r>
            <a:r>
              <a:rPr lang="en-US" sz="1950" dirty="0" smtClean="0"/>
              <a:t>64x64 “Lena</a:t>
            </a:r>
            <a:r>
              <a:rPr lang="en-US" sz="1950" dirty="0"/>
              <a:t>”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16" y="1963486"/>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78" y="1961420"/>
            <a:ext cx="609600" cy="609600"/>
          </a:xfrm>
          <a:prstGeom prst="rect">
            <a:avLst/>
          </a:prstGeom>
        </p:spPr>
      </p:pic>
      <p:sp>
        <p:nvSpPr>
          <p:cNvPr id="6" name="TextBox 5"/>
          <p:cNvSpPr txBox="1"/>
          <p:nvPr/>
        </p:nvSpPr>
        <p:spPr>
          <a:xfrm>
            <a:off x="1050235" y="2816540"/>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294889" y="2806196"/>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83" y="1963486"/>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868" y="1963486"/>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308" y="1963486"/>
            <a:ext cx="609600" cy="609600"/>
          </a:xfrm>
          <a:prstGeom prst="rect">
            <a:avLst/>
          </a:prstGeom>
        </p:spPr>
      </p:pic>
      <p:sp>
        <p:nvSpPr>
          <p:cNvPr id="11" name="TextBox 10"/>
          <p:cNvSpPr txBox="1"/>
          <p:nvPr/>
        </p:nvSpPr>
        <p:spPr>
          <a:xfrm>
            <a:off x="5925843" y="2802931"/>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466277" y="2816540"/>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716999" y="2806196"/>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35" y="1963486"/>
            <a:ext cx="609600" cy="609600"/>
          </a:xfrm>
          <a:prstGeom prst="rect">
            <a:avLst/>
          </a:prstGeom>
        </p:spPr>
      </p:pic>
      <p:sp>
        <p:nvSpPr>
          <p:cNvPr id="18" name="TextBox 17"/>
          <p:cNvSpPr txBox="1"/>
          <p:nvPr/>
        </p:nvSpPr>
        <p:spPr>
          <a:xfrm>
            <a:off x="6995243" y="2800876"/>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6995242" y="3491905"/>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23</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7050" y="3324371"/>
            <a:ext cx="5263213" cy="3939540"/>
          </a:xfrm>
          <a:prstGeom prst="rect">
            <a:avLst/>
          </a:prstGeom>
          <a:noFill/>
        </p:spPr>
        <p:txBody>
          <a:bodyPr wrap="square" rtlCol="0">
            <a:spAutoFit/>
          </a:bodyPr>
          <a:lstStyle/>
          <a:p>
            <a:r>
              <a:rPr lang="en-US" sz="2500" dirty="0" smtClean="0"/>
              <a:t>Beacon broadcasting power: -10 </a:t>
            </a:r>
            <a:r>
              <a:rPr lang="en-US" sz="2500" dirty="0" err="1" smtClean="0"/>
              <a:t>dBm</a:t>
            </a:r>
            <a:endParaRPr lang="en-US" sz="2500" dirty="0" smtClean="0"/>
          </a:p>
          <a:p>
            <a:r>
              <a:rPr lang="en-US" sz="2500" dirty="0" smtClean="0"/>
              <a:t>              broadcasting interval: 500ms</a:t>
            </a:r>
          </a:p>
          <a:p>
            <a:r>
              <a:rPr lang="en-US" sz="2500" dirty="0" smtClean="0"/>
              <a:t>Need image delivered in 1s</a:t>
            </a:r>
          </a:p>
          <a:p>
            <a:r>
              <a:rPr lang="en-US" sz="2500" dirty="0" smtClean="0"/>
              <a:t>JPEG:</a:t>
            </a:r>
          </a:p>
          <a:p>
            <a:r>
              <a:rPr lang="en-US" sz="2500" dirty="0" smtClean="0"/>
              <a:t>Lifetime 5 years -&gt; need 20 beacons</a:t>
            </a:r>
          </a:p>
          <a:p>
            <a:r>
              <a:rPr lang="en-US" sz="2500" dirty="0" smtClean="0"/>
              <a:t>Use 4 beacons -&gt; lifetime 1 year</a:t>
            </a:r>
          </a:p>
          <a:p>
            <a:r>
              <a:rPr lang="en-US" sz="2500" dirty="0" smtClean="0">
                <a:solidFill>
                  <a:schemeClr val="accent1"/>
                </a:solidFill>
              </a:rPr>
              <a:t>Using our method: </a:t>
            </a:r>
          </a:p>
          <a:p>
            <a:r>
              <a:rPr lang="en-US" sz="2500" dirty="0" smtClean="0"/>
              <a:t>Lifetime 5 years -&gt; </a:t>
            </a:r>
            <a:r>
              <a:rPr lang="en-US" sz="2500" dirty="0" smtClean="0">
                <a:solidFill>
                  <a:schemeClr val="accent1"/>
                </a:solidFill>
              </a:rPr>
              <a:t>need 3 beacons</a:t>
            </a:r>
          </a:p>
          <a:p>
            <a:r>
              <a:rPr lang="en-US" sz="2500" dirty="0" smtClean="0"/>
              <a:t>Use 4 beacons -&gt; </a:t>
            </a:r>
            <a:r>
              <a:rPr lang="en-US" sz="2500" dirty="0" smtClean="0">
                <a:solidFill>
                  <a:schemeClr val="accent1"/>
                </a:solidFill>
              </a:rPr>
              <a:t>lifetime 7 year</a:t>
            </a:r>
          </a:p>
          <a:p>
            <a:endParaRPr lang="en-US" sz="2500" dirty="0"/>
          </a:p>
        </p:txBody>
      </p:sp>
    </p:spTree>
    <p:extLst>
      <p:ext uri="{BB962C8B-B14F-4D97-AF65-F5344CB8AC3E}">
        <p14:creationId xmlns:p14="http://schemas.microsoft.com/office/powerpoint/2010/main" val="507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can you do with a few bytes, using frequency components:</a:t>
            </a:r>
          </a:p>
          <a:p>
            <a:pPr lvl="1"/>
            <a:r>
              <a:rPr lang="en-US" dirty="0" smtClean="0"/>
              <a:t>Use them evenly:</a:t>
            </a:r>
          </a:p>
          <a:p>
            <a:pPr lvl="1"/>
            <a:endParaRPr lang="en-US" dirty="0"/>
          </a:p>
          <a:p>
            <a:pPr lvl="1"/>
            <a:endParaRPr lang="en-US" dirty="0" smtClean="0"/>
          </a:p>
          <a:p>
            <a:pPr lvl="1"/>
            <a:r>
              <a:rPr lang="en-US" dirty="0" smtClean="0"/>
              <a:t>Use them to enhance foreground: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24</a:t>
            </a:fld>
            <a:endParaRPr lang="en-US"/>
          </a:p>
        </p:txBody>
      </p:sp>
    </p:spTree>
    <p:extLst>
      <p:ext uri="{BB962C8B-B14F-4D97-AF65-F5344CB8AC3E}">
        <p14:creationId xmlns:p14="http://schemas.microsoft.com/office/powerpoint/2010/main" val="15697888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Prioritizing content of interest</a:t>
            </a:r>
            <a:endParaRPr lang="en-US"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83D37755-D871-3243-875F-265DFA9F13A0}" type="slidenum">
              <a:rPr lang="en-US" smtClean="0"/>
              <a:t>25</a:t>
            </a:fld>
            <a:endParaRPr lang="en-US" dirty="0"/>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Idea: having a notion of foreground / background </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previous work </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a </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b </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c </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Ours is the first image compression of applying idea of ROI for compressed image size &lt; 1000 bytes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7813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503378" y="4275004"/>
            <a:ext cx="4572000" cy="3139321"/>
          </a:xfrm>
          <a:prstGeom prst="rect">
            <a:avLst/>
          </a:prstGeom>
        </p:spPr>
        <p:txBody>
          <a:bodyPr>
            <a:spAutoFit/>
          </a:bodyPr>
          <a:lstStyle/>
          <a:p>
            <a:pPr marL="3429"/>
            <a:endParaRPr lang="en-US" dirty="0"/>
          </a:p>
          <a:p>
            <a:pPr marL="3429"/>
            <a:r>
              <a:rPr lang="en-US" dirty="0" smtClean="0"/>
              <a:t>Shao</a:t>
            </a:r>
            <a:r>
              <a:rPr lang="en-US" dirty="0"/>
              <a:t>, C., &amp; </a:t>
            </a:r>
            <a:r>
              <a:rPr lang="en-US" dirty="0" err="1"/>
              <a:t>Nirjon</a:t>
            </a:r>
            <a:r>
              <a:rPr lang="en-US" dirty="0"/>
              <a:t>, S. (2017) </a:t>
            </a:r>
            <a:r>
              <a:rPr lang="en-US" dirty="0" err="1"/>
              <a:t>ImageBeacon</a:t>
            </a:r>
            <a:r>
              <a:rPr lang="en-US" dirty="0"/>
              <a:t>: Broadcasting Color Images over Connectionless Bluetooth LE Packets. In Proc. of 2nd IEEE International Conference on Internet-of-Things Design and Implementation (</a:t>
            </a:r>
            <a:r>
              <a:rPr lang="en-US" dirty="0" err="1"/>
              <a:t>IoTDI</a:t>
            </a:r>
            <a:r>
              <a:rPr lang="en-US" dirty="0"/>
              <a:t> 2017), 12 </a:t>
            </a:r>
            <a:r>
              <a:rPr lang="en-US" dirty="0" err="1"/>
              <a:t>pg</a:t>
            </a:r>
            <a:r>
              <a:rPr lang="en-US"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5458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178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12607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9" grpId="0" animBg="1"/>
      <p:bldP spid="9" grpId="1" animBg="1"/>
      <p:bldP spid="4" grpId="0"/>
      <p:bldP spid="4" grpId="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3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Standard video compression methods have limitations</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dirty="0"/>
          </a:p>
        </p:txBody>
      </p:sp>
      <p:cxnSp>
        <p:nvCxnSpPr>
          <p:cNvPr id="6" name="Straight Connector 5"/>
          <p:cNvCxnSpPr/>
          <p:nvPr/>
        </p:nvCxnSpPr>
        <p:spPr>
          <a:xfrm flipV="1">
            <a:off x="326583" y="140480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266267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1650960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32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7048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25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3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35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70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Also, if the input image is xxx</a:t>
            </a:r>
          </a:p>
          <a:p>
            <a:r>
              <a:rPr lang="en-US" dirty="0" err="1" smtClean="0"/>
              <a:t>Biary</a:t>
            </a:r>
            <a:r>
              <a:rPr lang="en-US" dirty="0" smtClean="0"/>
              <a:t> image is useful in applications including</a:t>
            </a:r>
            <a:r>
              <a:rPr lang="mr-IN" dirty="0" smtClean="0"/>
              <a:t>…</a:t>
            </a:r>
            <a:r>
              <a:rPr lang="en-US" dirty="0" smtClean="0"/>
              <a:t> </a:t>
            </a:r>
          </a:p>
          <a:p>
            <a:r>
              <a:rPr lang="en-US" dirty="0" smtClean="0"/>
              <a:t>We can use patch-based method</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spTree>
    <p:extLst>
      <p:ext uri="{BB962C8B-B14F-4D97-AF65-F5344CB8AC3E}">
        <p14:creationId xmlns:p14="http://schemas.microsoft.com/office/powerpoint/2010/main" val="1292607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patch-based compression can do better</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6583" y="1439737"/>
            <a:ext cx="7886700" cy="4351338"/>
          </a:xfrm>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37</a:t>
            </a:fld>
            <a:endParaRPr lang="en-US"/>
          </a:p>
        </p:txBody>
      </p:sp>
      <p:cxnSp>
        <p:nvCxnSpPr>
          <p:cNvPr id="10" name="Straight Connector 9"/>
          <p:cNvCxnSpPr/>
          <p:nvPr/>
        </p:nvCxnSpPr>
        <p:spPr>
          <a:xfrm flipV="1">
            <a:off x="345987" y="136190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96364" y="5985345"/>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6819" y="572404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8467" y="573641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35378" y="600923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64398" y="574378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83782" y="575615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36091" y="3955485"/>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p:sp>
            <p:nvSpPr>
              <p:cNvPr id="41" name="TextBox 40"/>
              <p:cNvSpPr txBox="1">
                <a:spLocks noRot="1" noChangeAspect="1" noMove="1" noResize="1" noEditPoints="1" noAdjustHandles="1" noChangeArrowheads="1" noChangeShapeType="1" noTextEdit="1"/>
              </p:cNvSpPr>
              <p:nvPr/>
            </p:nvSpPr>
            <p:spPr>
              <a:xfrm>
                <a:off x="436091" y="3955485"/>
                <a:ext cx="4018830" cy="1172500"/>
              </a:xfrm>
              <a:prstGeom prst="rect">
                <a:avLst/>
              </a:prstGeom>
              <a:blipFill rotWithShape="0">
                <a:blip r:embed="rId5"/>
                <a:stretch>
                  <a:fillRect r="-22458"/>
                </a:stretch>
              </a:blipFill>
            </p:spPr>
            <p:txBody>
              <a:bodyPr/>
              <a:lstStyle/>
              <a:p>
                <a:r>
                  <a:rPr lang="en-US">
                    <a:noFill/>
                  </a:rPr>
                  <a:t> </a:t>
                </a:r>
              </a:p>
            </p:txBody>
          </p:sp>
        </mc:Fallback>
      </mc:AlternateContent>
      <p:pic>
        <p:nvPicPr>
          <p:cNvPr id="18" name="Picture 17" descr="patches.png"/>
          <p:cNvPicPr>
            <a:picLocks noChangeAspect="1"/>
          </p:cNvPicPr>
          <p:nvPr/>
        </p:nvPicPr>
        <p:blipFill rotWithShape="1">
          <a:blip r:embed="rId6">
            <a:extLst>
              <a:ext uri="{28A0092B-C50C-407E-A947-70E740481C1C}">
                <a14:useLocalDpi xmlns:a14="http://schemas.microsoft.com/office/drawing/2010/main" val="0"/>
              </a:ext>
            </a:extLst>
          </a:blip>
          <a:srcRect l="13102" t="6626" r="9593" b="12048"/>
          <a:stretch/>
        </p:blipFill>
        <p:spPr>
          <a:xfrm>
            <a:off x="616249" y="2054038"/>
            <a:ext cx="2328182" cy="1836965"/>
          </a:xfrm>
          <a:prstGeom prst="rect">
            <a:avLst/>
          </a:prstGeom>
        </p:spPr>
      </p:pic>
      <p:pic>
        <p:nvPicPr>
          <p:cNvPr id="19" name="Picture 18"/>
          <p:cNvPicPr>
            <a:picLocks noChangeAspect="1"/>
          </p:cNvPicPr>
          <p:nvPr/>
        </p:nvPicPr>
        <p:blipFill>
          <a:blip r:embed="rId7"/>
          <a:stretch>
            <a:fillRect/>
          </a:stretch>
        </p:blipFill>
        <p:spPr>
          <a:xfrm>
            <a:off x="3828894" y="2283385"/>
            <a:ext cx="1387778" cy="1367518"/>
          </a:xfrm>
          <a:prstGeom prst="rect">
            <a:avLst/>
          </a:prstGeom>
        </p:spPr>
      </p:pic>
      <p:sp>
        <p:nvSpPr>
          <p:cNvPr id="20" name="Rounded Rectangle 19"/>
          <p:cNvSpPr/>
          <p:nvPr/>
        </p:nvSpPr>
        <p:spPr>
          <a:xfrm>
            <a:off x="2136953" y="2019704"/>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1" name="Rounded Rectangle 20"/>
          <p:cNvSpPr/>
          <p:nvPr/>
        </p:nvSpPr>
        <p:spPr>
          <a:xfrm>
            <a:off x="3884110" y="2283386"/>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2" name="Rounded Rectangle 21"/>
          <p:cNvSpPr/>
          <p:nvPr/>
        </p:nvSpPr>
        <p:spPr>
          <a:xfrm>
            <a:off x="4346752" y="3400829"/>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3" name="Rounded Rectangle 22"/>
          <p:cNvSpPr/>
          <p:nvPr/>
        </p:nvSpPr>
        <p:spPr>
          <a:xfrm>
            <a:off x="1543676" y="3140941"/>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4" name="Rounded Rectangle 23"/>
          <p:cNvSpPr/>
          <p:nvPr/>
        </p:nvSpPr>
        <p:spPr>
          <a:xfrm>
            <a:off x="4616174" y="2555826"/>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26" name="Curved Connector 25"/>
          <p:cNvCxnSpPr>
            <a:stCxn id="23" idx="2"/>
            <a:endCxn id="26" idx="2"/>
          </p:cNvCxnSpPr>
          <p:nvPr/>
        </p:nvCxnSpPr>
        <p:spPr>
          <a:xfrm rot="16200000" flipH="1">
            <a:off x="2641386" y="1804565"/>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7" idx="2"/>
          </p:cNvCxnSpPr>
          <p:nvPr/>
        </p:nvCxnSpPr>
        <p:spPr>
          <a:xfrm rot="5400000" flipH="1" flipV="1">
            <a:off x="2782614" y="1506581"/>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42966" y="5718372"/>
            <a:ext cx="4572000" cy="1569660"/>
          </a:xfrm>
          <a:prstGeom prst="rect">
            <a:avLst/>
          </a:prstGeom>
        </p:spPr>
        <p:txBody>
          <a:bodyPr>
            <a:spAutoFit/>
          </a:bodyPr>
          <a:lstStyle/>
          <a:p>
            <a:pPr marL="3429"/>
            <a:endParaRPr lang="en-US" sz="1200" dirty="0"/>
          </a:p>
          <a:p>
            <a:pPr marL="3429"/>
            <a:r>
              <a:rPr lang="en-US" sz="1200" dirty="0"/>
              <a:t>2. Shao, C., </a:t>
            </a:r>
            <a:r>
              <a:rPr lang="en-US" sz="1200" dirty="0" err="1"/>
              <a:t>Nirjon</a:t>
            </a:r>
            <a:r>
              <a:rPr lang="en-US" sz="1200" dirty="0"/>
              <a:t>, S., &amp; </a:t>
            </a:r>
            <a:r>
              <a:rPr lang="en-US" sz="1200" dirty="0" err="1"/>
              <a:t>Frahm</a:t>
            </a:r>
            <a:r>
              <a:rPr lang="en-US" sz="1200" dirty="0"/>
              <a:t>, J. M. (2016, May). Years-Long Binary Image Broadcast using Bluetooth Low Energy Beacons. In Distributed Computing in Sensor Systems (DCOSS), 2016 International Conference on (pp. 225-232). IEEE.</a:t>
            </a:r>
          </a:p>
          <a:p>
            <a:pPr marL="3429"/>
            <a:endParaRPr lang="en-US" sz="1200" dirty="0"/>
          </a:p>
          <a:p>
            <a:endParaRPr lang="en-US" sz="1200" dirty="0"/>
          </a:p>
          <a:p>
            <a:endParaRPr lang="en-US" sz="1200" dirty="0"/>
          </a:p>
        </p:txBody>
      </p:sp>
    </p:spTree>
    <p:extLst>
      <p:ext uri="{BB962C8B-B14F-4D97-AF65-F5344CB8AC3E}">
        <p14:creationId xmlns:p14="http://schemas.microsoft.com/office/powerpoint/2010/main" val="19238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20" grpId="0" animBg="1"/>
      <p:bldP spid="21"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38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61624" y="5187381"/>
            <a:ext cx="2468946" cy="246221"/>
          </a:xfrm>
          <a:prstGeom prst="rect">
            <a:avLst/>
          </a:prstGeom>
          <a:solidFill>
            <a:schemeClr val="bg1"/>
          </a:solidFill>
        </p:spPr>
        <p:txBody>
          <a:bodyPr wrap="none" rtlCol="0">
            <a:spAutoFit/>
          </a:bodyPr>
          <a:lstStyle/>
          <a:p>
            <a:r>
              <a:rPr lang="en-US" sz="1000" dirty="0" smtClean="0"/>
              <a:t>16             64            256         1024       4096 </a:t>
            </a:r>
            <a:endParaRPr lang="en-US" sz="1000" dirty="0"/>
          </a:p>
        </p:txBody>
      </p:sp>
      <p:sp>
        <p:nvSpPr>
          <p:cNvPr id="6" name="TextBox 5"/>
          <p:cNvSpPr txBox="1"/>
          <p:nvPr/>
        </p:nvSpPr>
        <p:spPr>
          <a:xfrm>
            <a:off x="2961624" y="5348650"/>
            <a:ext cx="2432011" cy="292388"/>
          </a:xfrm>
          <a:prstGeom prst="rect">
            <a:avLst/>
          </a:prstGeom>
          <a:solidFill>
            <a:schemeClr val="bg1"/>
          </a:solidFill>
        </p:spPr>
        <p:txBody>
          <a:bodyPr wrap="square" rtlCol="0">
            <a:spAutoFit/>
          </a:bodyPr>
          <a:lstStyle/>
          <a:p>
            <a:r>
              <a:rPr lang="en-US" sz="1300" dirty="0" smtClean="0"/>
              <a:t>             Image Size (Bytes)</a:t>
            </a:r>
            <a:endParaRPr lang="en-US" sz="1300" dirty="0"/>
          </a:p>
        </p:txBody>
      </p:sp>
    </p:spTree>
    <p:extLst>
      <p:ext uri="{BB962C8B-B14F-4D97-AF65-F5344CB8AC3E}">
        <p14:creationId xmlns:p14="http://schemas.microsoft.com/office/powerpoint/2010/main" val="16126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39</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39648"/>
            <a:ext cx="7886700" cy="4351338"/>
          </a:xfrm>
        </p:spPr>
        <p:txBody>
          <a:bodyPr/>
          <a:lstStyle/>
          <a:p>
            <a:r>
              <a:rPr lang="en-US" dirty="0" smtClean="0"/>
              <a:t>Store image data into </a:t>
            </a:r>
            <a:r>
              <a:rPr lang="en-US" dirty="0" smtClean="0"/>
              <a:t>Bluetooth low energy Beacons </a:t>
            </a:r>
            <a:r>
              <a:rPr lang="en-US" dirty="0" smtClean="0"/>
              <a:t>(30 bytes storage)</a:t>
            </a:r>
            <a:endParaRPr lang="en-US" dirty="0"/>
          </a:p>
        </p:txBody>
      </p:sp>
      <p:pic>
        <p:nvPicPr>
          <p:cNvPr id="4" name="Picture 3"/>
          <p:cNvPicPr>
            <a:picLocks noChangeAspect="1"/>
          </p:cNvPicPr>
          <p:nvPr/>
        </p:nvPicPr>
        <p:blipFill>
          <a:blip r:embed="rId3"/>
          <a:stretch>
            <a:fillRect/>
          </a:stretch>
        </p:blipFill>
        <p:spPr>
          <a:xfrm>
            <a:off x="3979338" y="2491730"/>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550493"/>
            <a:ext cx="490238" cy="490238"/>
          </a:xfrm>
          <a:prstGeom prst="rect">
            <a:avLst/>
          </a:prstGeom>
        </p:spPr>
      </p:pic>
      <p:pic>
        <p:nvPicPr>
          <p:cNvPr id="6" name="Picture 5"/>
          <p:cNvPicPr>
            <a:picLocks noChangeAspect="1"/>
          </p:cNvPicPr>
          <p:nvPr/>
        </p:nvPicPr>
        <p:blipFill>
          <a:blip r:embed="rId5"/>
          <a:stretch>
            <a:fillRect/>
          </a:stretch>
        </p:blipFill>
        <p:spPr>
          <a:xfrm>
            <a:off x="4305485" y="4054735"/>
            <a:ext cx="985996" cy="985996"/>
          </a:xfrm>
          <a:prstGeom prst="rect">
            <a:avLst/>
          </a:prstGeom>
        </p:spPr>
      </p:pic>
      <p:pic>
        <p:nvPicPr>
          <p:cNvPr id="7" name="Picture 6"/>
          <p:cNvPicPr>
            <a:picLocks noChangeAspect="1"/>
          </p:cNvPicPr>
          <p:nvPr/>
        </p:nvPicPr>
        <p:blipFill>
          <a:blip r:embed="rId6"/>
          <a:stretch>
            <a:fillRect/>
          </a:stretch>
        </p:blipFill>
        <p:spPr>
          <a:xfrm>
            <a:off x="5400830" y="4172151"/>
            <a:ext cx="485261" cy="507872"/>
          </a:xfrm>
          <a:prstGeom prst="rect">
            <a:avLst/>
          </a:prstGeom>
        </p:spPr>
      </p:pic>
      <p:pic>
        <p:nvPicPr>
          <p:cNvPr id="8" name="Picture 7"/>
          <p:cNvPicPr>
            <a:picLocks noChangeAspect="1"/>
          </p:cNvPicPr>
          <p:nvPr/>
        </p:nvPicPr>
        <p:blipFill>
          <a:blip r:embed="rId7"/>
          <a:stretch>
            <a:fillRect/>
          </a:stretch>
        </p:blipFill>
        <p:spPr>
          <a:xfrm>
            <a:off x="5291480" y="4065472"/>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3770476"/>
            <a:ext cx="490238" cy="490238"/>
          </a:xfrm>
          <a:prstGeom prst="rect">
            <a:avLst/>
          </a:prstGeom>
        </p:spPr>
      </p:pic>
      <p:sp>
        <p:nvSpPr>
          <p:cNvPr id="10" name="Rectangle 9"/>
          <p:cNvSpPr/>
          <p:nvPr/>
        </p:nvSpPr>
        <p:spPr>
          <a:xfrm>
            <a:off x="3967564" y="5721971"/>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463826" y="3393398"/>
            <a:ext cx="2995360" cy="1647332"/>
          </a:xfrm>
          <a:prstGeom prst="rect">
            <a:avLst/>
          </a:prstGeom>
        </p:spPr>
      </p:pic>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975413"/>
            <a:ext cx="8123583" cy="4487854"/>
          </a:xfrm>
        </p:spPr>
        <p:txBody>
          <a:bodyPr>
            <a:noAutofit/>
          </a:bodyPr>
          <a:lstStyle/>
          <a:p>
            <a:pPr algn="l"/>
            <a:r>
              <a:rPr lang="en-US" sz="3000" dirty="0" smtClean="0">
                <a:cs typeface="Helvetica"/>
              </a:rPr>
              <a:t>Novelty: </a:t>
            </a:r>
            <a:endParaRPr lang="en-US" sz="3000" dirty="0" smtClean="0">
              <a:cs typeface="Helvetica"/>
            </a:endParaRPr>
          </a:p>
          <a:p>
            <a:pPr marL="365760" indent="-365760" algn="l">
              <a:buFont typeface="Arial" charset="0"/>
              <a:buChar char="•"/>
            </a:pPr>
            <a:r>
              <a:rPr lang="en-US" sz="3000" dirty="0" smtClean="0">
                <a:cs typeface="Helvetica"/>
              </a:rPr>
              <a:t>Enable </a:t>
            </a:r>
            <a:r>
              <a:rPr lang="en-US" sz="3000" dirty="0" smtClean="0">
                <a:cs typeface="Helvetica"/>
              </a:rPr>
              <a:t>multimedia data storage/broadcasting on systems with extreme memory/bandwidth limit.</a:t>
            </a:r>
          </a:p>
          <a:p>
            <a:pPr marL="342900" indent="-342900" algn="l">
              <a:buFont typeface="Arial" charset="0"/>
              <a:buChar char="•"/>
            </a:pPr>
            <a:r>
              <a:rPr lang="en-US" sz="2900" dirty="0" smtClean="0">
                <a:cs typeface="Helvetica"/>
              </a:rPr>
              <a:t>First BLE image broadcasting system</a:t>
            </a:r>
          </a:p>
          <a:p>
            <a:pPr marL="342900" indent="-342900" algn="l">
              <a:buFont typeface="Arial" charset="0"/>
              <a:buChar char="•"/>
            </a:pPr>
            <a:r>
              <a:rPr lang="en-US" sz="2900" dirty="0" smtClean="0">
                <a:cs typeface="Helvetica"/>
              </a:rPr>
              <a:t>IMU-guided multi-view capture </a:t>
            </a:r>
            <a:r>
              <a:rPr lang="en-US" sz="2900" dirty="0" smtClean="0">
                <a:cs typeface="Helvetica"/>
              </a:rPr>
              <a:t>algorithm</a:t>
            </a:r>
          </a:p>
          <a:p>
            <a:pPr algn="l"/>
            <a:r>
              <a:rPr lang="en-US" sz="3200" dirty="0">
                <a:cs typeface="Helvetica"/>
              </a:rPr>
              <a:t>Generality</a:t>
            </a:r>
            <a:r>
              <a:rPr lang="en-US" sz="3000" dirty="0">
                <a:cs typeface="Helvetica"/>
              </a:rPr>
              <a:t>:</a:t>
            </a:r>
          </a:p>
          <a:p>
            <a:pPr marL="342900" indent="-342900" algn="l">
              <a:buFont typeface="Arial" charset="0"/>
              <a:buChar char="•"/>
            </a:pPr>
            <a:r>
              <a:rPr lang="en-US" sz="2900" dirty="0">
                <a:cs typeface="Helvetica"/>
              </a:rPr>
              <a:t>IMU-guided multi-view capture algorithm can be applied in other multi-view capture systems</a:t>
            </a:r>
          </a:p>
          <a:p>
            <a:pPr marL="800100" lvl="1"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326584" y="3896118"/>
            <a:ext cx="3847852" cy="2825357"/>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396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506" y="2491730"/>
            <a:ext cx="3258589" cy="2453999"/>
          </a:xfrm>
          <a:prstGeom prst="rect">
            <a:avLst/>
          </a:prstGeom>
        </p:spPr>
      </p:pic>
      <p:sp>
        <p:nvSpPr>
          <p:cNvPr id="14" name="Subtitle 2"/>
          <p:cNvSpPr txBox="1">
            <a:spLocks/>
          </p:cNvSpPr>
          <p:nvPr/>
        </p:nvSpPr>
        <p:spPr>
          <a:xfrm>
            <a:off x="4503378" y="1663150"/>
            <a:ext cx="4243056" cy="5176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Standard compression technique (H.264, H.265, VP9) can achieve 100x compression but the video quality does not fulfill the application requirement</a:t>
            </a:r>
          </a:p>
          <a:p>
            <a:r>
              <a:rPr lang="en-US" sz="2500" dirty="0"/>
              <a:t>Seek an video compression that can achieve 100x </a:t>
            </a:r>
            <a:r>
              <a:rPr lang="en-US" sz="2500" dirty="0" smtClean="0"/>
              <a:t>compression while the compressed video quality fulfills the application requirement</a:t>
            </a:r>
            <a:endParaRPr lang="en-US" sz="2500" dirty="0"/>
          </a:p>
          <a:p>
            <a:endParaRPr lang="en-US" sz="2500" dirty="0" smtClean="0"/>
          </a:p>
          <a:p>
            <a:endParaRPr lang="en-US" sz="2500" dirty="0" smtClean="0"/>
          </a:p>
        </p:txBody>
      </p:sp>
    </p:spTree>
    <p:extLst>
      <p:ext uri="{BB962C8B-B14F-4D97-AF65-F5344CB8AC3E}">
        <p14:creationId xmlns:p14="http://schemas.microsoft.com/office/powerpoint/2010/main" val="18185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290" y="2065797"/>
            <a:ext cx="4127440" cy="3631763"/>
          </a:xfrm>
          <a:prstGeom prst="rect">
            <a:avLst/>
          </a:prstGeom>
          <a:noFill/>
        </p:spPr>
        <p:txBody>
          <a:bodyPr wrap="square" rtlCol="0">
            <a:spAutoFit/>
          </a:bodyPr>
          <a:lstStyle/>
          <a:p>
            <a:r>
              <a:rPr lang="en-US" sz="2300" dirty="0" smtClean="0">
                <a:latin typeface="Arial"/>
                <a:cs typeface="Arial"/>
              </a:rPr>
              <a:t>Problem: 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361528" y="6590815"/>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6310755" y="1640324"/>
            <a:ext cx="2659875" cy="2941364"/>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Application: microscopy video compression</a:t>
            </a:r>
            <a:endParaRPr lang="en-US" sz="4400" dirty="0">
              <a:latin typeface="Helvetica" charset="0"/>
              <a:ea typeface="Helvetica" charset="0"/>
              <a:cs typeface="Helvetica" charset="0"/>
            </a:endParaRPr>
          </a:p>
        </p:txBody>
      </p:sp>
      <p:cxnSp>
        <p:nvCxnSpPr>
          <p:cNvPr id="9" name="Straight Connector 8"/>
          <p:cNvCxnSpPr/>
          <p:nvPr/>
        </p:nvCxnSpPr>
        <p:spPr>
          <a:xfrm flipV="1">
            <a:off x="333820"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t="50223"/>
          <a:stretch/>
        </p:blipFill>
        <p:spPr>
          <a:xfrm>
            <a:off x="3923853" y="5400113"/>
            <a:ext cx="3120995" cy="809900"/>
          </a:xfrm>
          <a:prstGeom prst="rect">
            <a:avLst/>
          </a:prstGeom>
        </p:spPr>
      </p:pic>
      <p:sp>
        <p:nvSpPr>
          <p:cNvPr id="11" name="Right Brace 10"/>
          <p:cNvSpPr/>
          <p:nvPr/>
        </p:nvSpPr>
        <p:spPr>
          <a:xfrm rot="16200000">
            <a:off x="4904753" y="3626729"/>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ight Brace 11"/>
          <p:cNvSpPr/>
          <p:nvPr/>
        </p:nvSpPr>
        <p:spPr>
          <a:xfrm rot="16200000">
            <a:off x="557504" y="4035064"/>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3" name="Picture 12"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4542" y="5423265"/>
            <a:ext cx="1254919" cy="955450"/>
          </a:xfrm>
          <a:prstGeom prst="rect">
            <a:avLst/>
          </a:prstGeom>
        </p:spPr>
      </p:pic>
      <p:sp>
        <p:nvSpPr>
          <p:cNvPr id="14" name="Right Brace 13"/>
          <p:cNvSpPr/>
          <p:nvPr/>
        </p:nvSpPr>
        <p:spPr>
          <a:xfrm rot="16200000">
            <a:off x="2408874" y="4392261"/>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5" name="Picture 14"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335139" y="5122766"/>
            <a:ext cx="1086282" cy="1255949"/>
          </a:xfrm>
          <a:prstGeom prst="rect">
            <a:avLst/>
          </a:prstGeom>
        </p:spPr>
      </p:pic>
      <p:cxnSp>
        <p:nvCxnSpPr>
          <p:cNvPr id="16" name="Straight Arrow Connector 15"/>
          <p:cNvCxnSpPr/>
          <p:nvPr/>
        </p:nvCxnSpPr>
        <p:spPr>
          <a:xfrm>
            <a:off x="1654381" y="5722751"/>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549615" y="5750740"/>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531" y="4032606"/>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19" name="TextBox 18"/>
          <p:cNvSpPr txBox="1"/>
          <p:nvPr/>
        </p:nvSpPr>
        <p:spPr>
          <a:xfrm>
            <a:off x="1825507" y="4223236"/>
            <a:ext cx="1809976" cy="369332"/>
          </a:xfrm>
          <a:prstGeom prst="rect">
            <a:avLst/>
          </a:prstGeom>
          <a:noFill/>
        </p:spPr>
        <p:txBody>
          <a:bodyPr wrap="square" rtlCol="0">
            <a:spAutoFit/>
          </a:bodyPr>
          <a:lstStyle/>
          <a:p>
            <a:pPr algn="ctr"/>
            <a:r>
              <a:rPr lang="en-US" smtClean="0"/>
              <a:t>Storage</a:t>
            </a:r>
            <a:endParaRPr lang="en-US"/>
          </a:p>
        </p:txBody>
      </p:sp>
      <p:sp>
        <p:nvSpPr>
          <p:cNvPr id="20" name="TextBox 19"/>
          <p:cNvSpPr txBox="1"/>
          <p:nvPr/>
        </p:nvSpPr>
        <p:spPr>
          <a:xfrm>
            <a:off x="4333140" y="4223236"/>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457007"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Analysis-preserving Video </a:t>
            </a:r>
            <a:r>
              <a:rPr lang="en-US" sz="4400" dirty="0">
                <a:latin typeface="Helvetica" charset="0"/>
                <a:ea typeface="Helvetica" charset="0"/>
                <a:cs typeface="Helvetica" charset="0"/>
              </a:rPr>
              <a:t>Compression</a:t>
            </a:r>
          </a:p>
        </p:txBody>
      </p:sp>
      <p:sp>
        <p:nvSpPr>
          <p:cNvPr id="4" name="Rectangle 3"/>
          <p:cNvSpPr/>
          <p:nvPr/>
        </p:nvSpPr>
        <p:spPr>
          <a:xfrm>
            <a:off x="326583" y="1414815"/>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mr-IN" sz="2300" dirty="0" smtClean="0">
                <a:cs typeface="Arial"/>
              </a:rPr>
              <a:t>–</a:t>
            </a:r>
            <a:r>
              <a:rPr lang="en-US" sz="2300" dirty="0" smtClean="0">
                <a:cs typeface="Arial"/>
              </a:rPr>
              <a:t> analysis-preserving</a:t>
            </a:r>
            <a:endParaRPr lang="en-US" sz="2300" dirty="0" smtClean="0">
              <a:cs typeface="Arial"/>
            </a:endParaRPr>
          </a:p>
          <a:p>
            <a:pPr marL="285750" indent="-285750">
              <a:buFontTx/>
              <a:buChar char="-"/>
            </a:pPr>
            <a:endParaRPr lang="en-US" sz="2300" dirty="0" smtClean="0">
              <a:cs typeface="Arial"/>
            </a:endParaRPr>
          </a:p>
          <a:p>
            <a:r>
              <a:rPr lang="en-US" sz="2300" dirty="0" smtClean="0">
                <a:cs typeface="Arial"/>
              </a:rPr>
              <a:t>Most popular video compression H.264 in lossless mode: </a:t>
            </a:r>
          </a:p>
          <a:p>
            <a:r>
              <a:rPr lang="en-US" sz="2300" dirty="0" smtClean="0">
                <a:cs typeface="Arial"/>
              </a:rPr>
              <a:t>yields </a:t>
            </a:r>
            <a:r>
              <a:rPr lang="en-US" sz="2300" dirty="0" smtClean="0">
                <a:cs typeface="Arial"/>
              </a:rPr>
              <a:t>the compressed data in the size of 49.74% of the original one</a:t>
            </a:r>
          </a:p>
          <a:p>
            <a:endParaRPr lang="en-US" sz="2300" dirty="0" smtClean="0">
              <a:cs typeface="Arial"/>
            </a:endParaRPr>
          </a:p>
          <a:p>
            <a:r>
              <a:rPr lang="en-US" sz="2300" dirty="0" smtClean="0">
                <a:cs typeface="Arial"/>
              </a:rPr>
              <a:t>-&gt; 1TB </a:t>
            </a:r>
            <a:r>
              <a:rPr lang="en-US" sz="2300" dirty="0" smtClean="0">
                <a:cs typeface="Arial"/>
              </a:rPr>
              <a:t>/ hour data: need too many disks </a:t>
            </a:r>
            <a:r>
              <a:rPr lang="en-US" sz="2300" dirty="0" smtClean="0">
                <a:cs typeface="Arial"/>
              </a:rPr>
              <a:t>for </a:t>
            </a:r>
            <a:r>
              <a:rPr lang="en-US" sz="2300" dirty="0" smtClean="0">
                <a:cs typeface="Arial"/>
              </a:rPr>
              <a:t>the data storage</a:t>
            </a:r>
            <a:endParaRPr lang="en-US" sz="2300" dirty="0" smtClean="0">
              <a:cs typeface="Arial"/>
            </a:endParaRPr>
          </a:p>
          <a:p>
            <a:endParaRPr lang="en-US" sz="2300" dirty="0">
              <a:cs typeface="Arial"/>
            </a:endParaRPr>
          </a:p>
          <a:p>
            <a:r>
              <a:rPr lang="en-US" sz="2300" dirty="0" smtClean="0">
                <a:cs typeface="Arial"/>
              </a:rPr>
              <a:t>-&gt; Our new analysis-preserving compression gives</a:t>
            </a:r>
            <a:r>
              <a:rPr lang="en-US" sz="2300" dirty="0" smtClean="0">
                <a:cs typeface="Arial"/>
              </a:rPr>
              <a:t>: </a:t>
            </a:r>
            <a:r>
              <a:rPr lang="en-US" sz="2300" dirty="0" smtClean="0">
                <a:solidFill>
                  <a:schemeClr val="accent1"/>
                </a:solidFill>
                <a:cs typeface="Arial"/>
              </a:rPr>
              <a:t>7.26</a:t>
            </a:r>
            <a:r>
              <a:rPr lang="en-US" sz="2300" dirty="0" smtClean="0">
                <a:solidFill>
                  <a:schemeClr val="accent1"/>
                </a:solidFill>
                <a:cs typeface="Arial"/>
              </a:rPr>
              <a:t>%</a:t>
            </a:r>
            <a:endParaRPr lang="en-US" sz="2300" dirty="0" smtClean="0">
              <a:cs typeface="Arial"/>
            </a:endParaRPr>
          </a:p>
          <a:p>
            <a:r>
              <a:rPr lang="en-US" sz="2300" dirty="0" smtClean="0">
                <a:cs typeface="Arial"/>
              </a:rPr>
              <a:t>-&gt; Best </a:t>
            </a:r>
            <a:r>
              <a:rPr lang="en-US" sz="2300" dirty="0" smtClean="0">
                <a:cs typeface="Arial"/>
              </a:rPr>
              <a:t>case: </a:t>
            </a:r>
            <a:r>
              <a:rPr lang="en-US" sz="2300" dirty="0" smtClean="0">
                <a:solidFill>
                  <a:schemeClr val="accent1"/>
                </a:solidFill>
                <a:cs typeface="Arial"/>
              </a:rPr>
              <a:t>0.7729% </a:t>
            </a:r>
            <a:r>
              <a:rPr lang="en-US" sz="2300" dirty="0" smtClean="0">
                <a:cs typeface="Arial"/>
              </a:rPr>
              <a:t>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44</a:t>
            </a:fld>
            <a:endParaRPr lang="en-US"/>
          </a:p>
        </p:txBody>
      </p:sp>
      <p:cxnSp>
        <p:nvCxnSpPr>
          <p:cNvPr id="7" name="Straight Connector 6"/>
          <p:cNvCxnSpPr/>
          <p:nvPr/>
        </p:nvCxnSpPr>
        <p:spPr>
          <a:xfrm flipV="1">
            <a:off x="326583" y="140817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can you do with a few bytes, using frequency components:</a:t>
            </a:r>
          </a:p>
          <a:p>
            <a:pPr lvl="1"/>
            <a:r>
              <a:rPr lang="en-US" dirty="0" smtClean="0"/>
              <a:t>Use them evenly:</a:t>
            </a:r>
          </a:p>
          <a:p>
            <a:pPr lvl="1"/>
            <a:endParaRPr lang="en-US" dirty="0"/>
          </a:p>
          <a:p>
            <a:pPr lvl="1"/>
            <a:endParaRPr lang="en-US" dirty="0" smtClean="0"/>
          </a:p>
          <a:p>
            <a:pPr lvl="1"/>
            <a:r>
              <a:rPr lang="en-US" dirty="0" smtClean="0"/>
              <a:t>Use them to enhance foreground: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45</a:t>
            </a:fld>
            <a:endParaRPr lang="en-US"/>
          </a:p>
        </p:txBody>
      </p:sp>
    </p:spTree>
    <p:extLst>
      <p:ext uri="{BB962C8B-B14F-4D97-AF65-F5344CB8AC3E}">
        <p14:creationId xmlns:p14="http://schemas.microsoft.com/office/powerpoint/2010/main" val="20321126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46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744817" y="2610683"/>
            <a:ext cx="4572000" cy="4247317"/>
          </a:xfrm>
          <a:prstGeom prst="rect">
            <a:avLst/>
          </a:prstGeom>
        </p:spPr>
        <p:txBody>
          <a:bodyPr>
            <a:spAutoFit/>
          </a:bodyPr>
          <a:lstStyle/>
          <a:p>
            <a:pPr marL="3429"/>
            <a:r>
              <a:rPr lang="en-US" dirty="0" smtClean="0"/>
              <a:t>Shao</a:t>
            </a:r>
            <a:r>
              <a:rPr lang="en-US" dirty="0"/>
              <a:t>, C., </a:t>
            </a:r>
            <a:r>
              <a:rPr lang="en-US" dirty="0" err="1"/>
              <a:t>Zhong</a:t>
            </a:r>
            <a:r>
              <a:rPr lang="en-US" dirty="0"/>
              <a:t>, A., Cribb, J., Osborne, L. D., O'Brien, E. T., Superfine, R., ... &amp; Taylor, R. M. (2015). Analysis‐preserving video microscopy compression via correlation and mathematical morphology. Microscopy research and technique, 78(12), 1055-1061.</a:t>
            </a:r>
          </a:p>
          <a:p>
            <a:pPr marL="3429"/>
            <a:endParaRPr lang="en-US" dirty="0"/>
          </a:p>
          <a:p>
            <a:r>
              <a:rPr lang="en-US" dirty="0" smtClean="0"/>
              <a:t>Cribb</a:t>
            </a:r>
            <a:r>
              <a:rPr lang="en-US" dirty="0"/>
              <a:t>, J.A., Osborne, L.D., </a:t>
            </a:r>
            <a:r>
              <a:rPr lang="en-US" dirty="0" err="1"/>
              <a:t>Beicker</a:t>
            </a:r>
            <a:r>
              <a:rPr lang="en-US" dirty="0"/>
              <a:t>, K., </a:t>
            </a:r>
            <a:r>
              <a:rPr lang="en-US" dirty="0" err="1"/>
              <a:t>Psioda</a:t>
            </a:r>
            <a:r>
              <a:rPr lang="en-US" dirty="0"/>
              <a:t>, M., Chen, J., O’Brien, E.T., Taylor II, R.M., </a:t>
            </a:r>
            <a:r>
              <a:rPr lang="en-US" dirty="0" err="1"/>
              <a:t>Vicci</a:t>
            </a:r>
            <a:r>
              <a:rPr lang="en-US" dirty="0"/>
              <a:t>, L., Hsiao, J.P.L., Shao, C. and </a:t>
            </a:r>
            <a:r>
              <a:rPr lang="en-US" dirty="0" err="1"/>
              <a:t>Falvo</a:t>
            </a:r>
            <a:r>
              <a:rPr lang="en-US" dirty="0"/>
              <a:t>, M., 2016. An automated high-throughput array microscope for cancer cell mechanics. Scientific reports, 6.</a:t>
            </a:r>
          </a:p>
          <a:p>
            <a:endParaRPr lang="en-US" dirty="0"/>
          </a:p>
          <a:p>
            <a:endParaRPr lang="en-US" dirty="0"/>
          </a:p>
        </p:txBody>
      </p: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47</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48</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a:t>
            </a:r>
            <a:r>
              <a:rPr lang="en-US" sz="3000" dirty="0" smtClean="0"/>
              <a:t>sufficient multimedia data </a:t>
            </a:r>
            <a:r>
              <a:rPr lang="en-US" sz="3000" dirty="0" smtClean="0"/>
              <a:t>compression.</a:t>
            </a:r>
          </a:p>
          <a:p>
            <a:pPr marL="0" indent="0">
              <a:buNone/>
            </a:pPr>
            <a:r>
              <a:rPr lang="en-US" sz="3000" dirty="0" smtClean="0"/>
              <a:t>Develop a new approach to achieve better </a:t>
            </a:r>
            <a:r>
              <a:rPr lang="en-US" sz="3000" dirty="0" smtClean="0"/>
              <a:t>multimedia data compression </a:t>
            </a:r>
            <a:r>
              <a:rPr lang="en-US" sz="3000" dirty="0" smtClean="0"/>
              <a:t>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587" y="427044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sp>
        <p:nvSpPr>
          <p:cNvPr id="4" name="Oval 3"/>
          <p:cNvSpPr/>
          <p:nvPr/>
        </p:nvSpPr>
        <p:spPr>
          <a:xfrm>
            <a:off x="3491409" y="484693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50</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884307"/>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58</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835099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a:t>Sliding </a:t>
            </a:r>
            <a:r>
              <a:rPr lang="en-US" smtClean="0"/>
              <a:t>window: window size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3059"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59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60</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
        <p:nvSpPr>
          <p:cNvPr id="12" name="Rectangle 11"/>
          <p:cNvSpPr/>
          <p:nvPr/>
        </p:nvSpPr>
        <p:spPr>
          <a:xfrm>
            <a:off x="4503867" y="880153"/>
            <a:ext cx="4572000" cy="861774"/>
          </a:xfrm>
          <a:prstGeom prst="rect">
            <a:avLst/>
          </a:prstGeom>
        </p:spPr>
        <p:txBody>
          <a:bodyPr>
            <a:spAutoFit/>
          </a:bodyPr>
          <a:lstStyle/>
          <a:p>
            <a:r>
              <a:rPr lang="en-US" sz="1000" dirty="0" smtClean="0"/>
              <a:t>4</a:t>
            </a:r>
            <a:r>
              <a:rPr lang="en-US" sz="1000" dirty="0"/>
              <a:t>. Shao, C., Cribb, J., Osborne, L. D., O'Brien, E. T., Superfine, R., ... &amp; Taylor, R. M. Analysis‐aware video microscopy compression, Microscopy research and technique </a:t>
            </a:r>
          </a:p>
          <a:p>
            <a:endParaRPr lang="en-US" sz="1000" dirty="0"/>
          </a:p>
          <a:p>
            <a:endParaRPr lang="en-US" sz="1000" dirty="0"/>
          </a:p>
          <a:p>
            <a:endParaRPr lang="en-US" sz="1000"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61</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2715"/>
            <a:ext cx="9144000" cy="369398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62</a:t>
            </a:fld>
            <a:endParaRPr lang="en-US"/>
          </a:p>
        </p:txBody>
      </p:sp>
      <p:cxnSp>
        <p:nvCxnSpPr>
          <p:cNvPr id="20" name="Straight Arrow Connector 19"/>
          <p:cNvCxnSpPr/>
          <p:nvPr/>
        </p:nvCxnSpPr>
        <p:spPr>
          <a:xfrm flipV="1">
            <a:off x="4716672" y="3977846"/>
            <a:ext cx="1908312" cy="1608850"/>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0" idx="0"/>
          </p:cNvCxnSpPr>
          <p:nvPr/>
        </p:nvCxnSpPr>
        <p:spPr>
          <a:xfrm flipH="1" flipV="1">
            <a:off x="6809135" y="4288337"/>
            <a:ext cx="369264" cy="1259704"/>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921565" y="4454663"/>
            <a:ext cx="251792" cy="1132032"/>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505" y="5548041"/>
            <a:ext cx="2777715" cy="369332"/>
          </a:xfrm>
          <a:prstGeom prst="rect">
            <a:avLst/>
          </a:prstGeom>
          <a:noFill/>
        </p:spPr>
        <p:txBody>
          <a:bodyPr wrap="square" rtlCol="0">
            <a:spAutoFit/>
          </a:bodyPr>
          <a:lstStyle/>
          <a:p>
            <a:r>
              <a:rPr lang="en-US" dirty="0" smtClean="0"/>
              <a:t>uncompressed noisy video</a:t>
            </a:r>
            <a:endParaRPr lang="en-US" dirty="0"/>
          </a:p>
        </p:txBody>
      </p:sp>
      <p:sp>
        <p:nvSpPr>
          <p:cNvPr id="29" name="TextBox 28"/>
          <p:cNvSpPr txBox="1"/>
          <p:nvPr/>
        </p:nvSpPr>
        <p:spPr>
          <a:xfrm>
            <a:off x="3680235" y="5564008"/>
            <a:ext cx="2777715" cy="369332"/>
          </a:xfrm>
          <a:prstGeom prst="rect">
            <a:avLst/>
          </a:prstGeom>
          <a:noFill/>
        </p:spPr>
        <p:txBody>
          <a:bodyPr wrap="square" rtlCol="0">
            <a:spAutoFit/>
          </a:bodyPr>
          <a:lstStyle/>
          <a:p>
            <a:r>
              <a:rPr lang="en-US" dirty="0" smtClean="0"/>
              <a:t>compressed video</a:t>
            </a:r>
            <a:endParaRPr lang="en-US" dirty="0"/>
          </a:p>
        </p:txBody>
      </p:sp>
      <p:sp>
        <p:nvSpPr>
          <p:cNvPr id="30" name="TextBox 29"/>
          <p:cNvSpPr txBox="1"/>
          <p:nvPr/>
        </p:nvSpPr>
        <p:spPr>
          <a:xfrm>
            <a:off x="5789541" y="5548041"/>
            <a:ext cx="2777715" cy="646331"/>
          </a:xfrm>
          <a:prstGeom prst="rect">
            <a:avLst/>
          </a:prstGeom>
          <a:noFill/>
        </p:spPr>
        <p:txBody>
          <a:bodyPr wrap="square" rtlCol="0">
            <a:spAutoFit/>
          </a:bodyPr>
          <a:lstStyle/>
          <a:p>
            <a:r>
              <a:rPr lang="en-US" dirty="0" smtClean="0"/>
              <a:t>compressed video after adding synthesized noise</a:t>
            </a:r>
            <a:endParaRPr lang="en-US" dirty="0"/>
          </a:p>
        </p:txBody>
      </p:sp>
      <p:sp>
        <p:nvSpPr>
          <p:cNvPr id="3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Add synthesized noise</a:t>
            </a:r>
            <a:endParaRPr lang="en-US" dirty="0">
              <a:latin typeface="Helvetica" charset="0"/>
              <a:ea typeface="Helvetica" charset="0"/>
              <a:cs typeface="Helvetica" charset="0"/>
            </a:endParaRPr>
          </a:p>
        </p:txBody>
      </p:sp>
      <p:cxnSp>
        <p:nvCxnSpPr>
          <p:cNvPr id="37" name="Straight Connector 3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4804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64</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t>A provably </a:t>
            </a:r>
            <a:r>
              <a:rPr lang="en-US" sz="2500" dirty="0"/>
              <a:t>optimal </a:t>
            </a:r>
            <a:r>
              <a:rPr lang="en-US" sz="2500" dirty="0">
                <a:cs typeface="Helvetica"/>
              </a:rPr>
              <a:t>m</a:t>
            </a:r>
            <a:r>
              <a:rPr lang="en-US" sz="2500" dirty="0" smtClean="0">
                <a:cs typeface="Helvetica"/>
              </a:rPr>
              <a:t>icroscopy video compression with 100x compression ratio</a:t>
            </a:r>
          </a:p>
          <a:p>
            <a:pPr marL="342900" indent="-342900" algn="l">
              <a:buFont typeface="Arial" charset="0"/>
              <a:buChar char="•"/>
            </a:pPr>
            <a:r>
              <a:rPr lang="en-US" sz="2500" dirty="0" smtClean="0">
                <a:cs typeface="Helvetica"/>
              </a:rPr>
              <a:t>The first video compression technique that is based on correlation</a:t>
            </a: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marL="342900" indent="-342900" algn="l">
              <a:buFont typeface="Arial" charset="0"/>
              <a:buChar char="•"/>
            </a:pPr>
            <a:r>
              <a:rPr lang="en-US" sz="2500" dirty="0"/>
              <a:t>A</a:t>
            </a:r>
            <a:r>
              <a:rPr lang="en-US" sz="2500" dirty="0" smtClean="0"/>
              <a:t> new way to evaluate the quality of a microscopy video based on statistical test </a:t>
            </a:r>
          </a:p>
        </p:txBody>
      </p:sp>
      <p:sp>
        <p:nvSpPr>
          <p:cNvPr id="2" name="Slide Number Placeholder 1"/>
          <p:cNvSpPr>
            <a:spLocks noGrp="1"/>
          </p:cNvSpPr>
          <p:nvPr>
            <p:ph type="sldNum" sz="quarter" idx="12"/>
          </p:nvPr>
        </p:nvSpPr>
        <p:spPr/>
        <p:txBody>
          <a:bodyPr/>
          <a:lstStyle/>
          <a:p>
            <a:fld id="{83D37755-D871-3243-875F-265DFA9F13A0}" type="slidenum">
              <a:rPr lang="en-US" smtClean="0"/>
              <a:t>66</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dirty="0" smtClean="0">
                <a:latin typeface="Helvetica" charset="0"/>
                <a:ea typeface="Helvetica" charset="0"/>
                <a:cs typeface="Helvetica" charset="0"/>
              </a:rPr>
              <a:t>(video </a:t>
            </a:r>
            <a:r>
              <a:rPr lang="en-US" sz="4400" dirty="0" smtClean="0">
                <a:latin typeface="Helvetica" charset="0"/>
                <a:ea typeface="Helvetica" charset="0"/>
                <a:cs typeface="Helvetica" charset="0"/>
              </a:rPr>
              <a:t>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Generality:</a:t>
            </a:r>
          </a:p>
          <a:p>
            <a:pPr marL="342900" indent="-342900" algn="l">
              <a:buFont typeface="Arial" charset="0"/>
              <a:buChar char="•"/>
            </a:pPr>
            <a:r>
              <a:rPr lang="en-US" sz="2500" dirty="0" smtClean="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500" dirty="0" smtClean="0">
                <a:cs typeface="Helvetica"/>
              </a:rPr>
              <a:t>Adding synthesized noise to make the compressed video better match the original can be applied to videos other than microscopy. </a:t>
            </a: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67</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dirty="0" smtClean="0">
                <a:latin typeface="Helvetica" charset="0"/>
                <a:ea typeface="Helvetica" charset="0"/>
                <a:cs typeface="Helvetica" charset="0"/>
              </a:rPr>
              <a:t>(video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1557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843203" y="3859511"/>
            <a:ext cx="3624934" cy="2671418"/>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8">
            <a:alphaModFix/>
            <a:extLst>
              <a:ext uri="{28A0092B-C50C-407E-A947-70E740481C1C}">
                <a14:useLocalDpi xmlns:a14="http://schemas.microsoft.com/office/drawing/2010/main" val="0"/>
              </a:ext>
            </a:extLst>
          </a:blip>
          <a:srcRect l="7837" t="13799" r="34348" b="11165"/>
          <a:stretch/>
        </p:blipFill>
        <p:spPr>
          <a:xfrm>
            <a:off x="4963669" y="3980910"/>
            <a:ext cx="3362950" cy="2455123"/>
          </a:xfrm>
          <a:prstGeom prst="rect">
            <a:avLst/>
          </a:prstGeom>
        </p:spPr>
      </p:pic>
    </p:spTree>
    <p:extLst>
      <p:ext uri="{BB962C8B-B14F-4D97-AF65-F5344CB8AC3E}">
        <p14:creationId xmlns:p14="http://schemas.microsoft.com/office/powerpoint/2010/main" val="1683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problem statement </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3120888"/>
            <a:ext cx="3805735" cy="5176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Can we compress and store 3D object motion data in BLE </a:t>
            </a:r>
            <a:r>
              <a:rPr lang="en-US" sz="2500" smtClean="0"/>
              <a:t>beacons?</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047181" y="2681929"/>
            <a:ext cx="3362950" cy="2455123"/>
          </a:xfrm>
          <a:prstGeom prst="rect">
            <a:avLst/>
          </a:prstGeom>
        </p:spPr>
      </p:pic>
    </p:spTree>
    <p:extLst>
      <p:ext uri="{BB962C8B-B14F-4D97-AF65-F5344CB8AC3E}">
        <p14:creationId xmlns:p14="http://schemas.microsoft.com/office/powerpoint/2010/main" val="17940796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
        <p:nvSpPr>
          <p:cNvPr id="2" name="Rectangle 1"/>
          <p:cNvSpPr/>
          <p:nvPr/>
        </p:nvSpPr>
        <p:spPr>
          <a:xfrm>
            <a:off x="282643" y="1587659"/>
            <a:ext cx="4572000" cy="1754326"/>
          </a:xfrm>
          <a:prstGeom prst="rect">
            <a:avLst/>
          </a:prstGeom>
        </p:spPr>
        <p:txBody>
          <a:bodyPr>
            <a:spAutoFit/>
          </a:bodyPr>
          <a:lstStyle/>
          <a:p>
            <a:endParaRPr lang="en-US" dirty="0"/>
          </a:p>
          <a:p>
            <a:r>
              <a:rPr lang="en-US" dirty="0" smtClean="0"/>
              <a:t>Shao</a:t>
            </a:r>
            <a:r>
              <a:rPr lang="en-US" dirty="0"/>
              <a:t>, C., Islam, B., &amp; </a:t>
            </a:r>
            <a:r>
              <a:rPr lang="en-US" dirty="0" err="1"/>
              <a:t>Nirjon</a:t>
            </a:r>
            <a:r>
              <a:rPr lang="en-US" dirty="0"/>
              <a:t>, S. MARBLE: Mobile Augmented Reality Using BLE Beacons</a:t>
            </a:r>
          </a:p>
          <a:p>
            <a:endParaRPr lang="en-US" dirty="0"/>
          </a:p>
          <a:p>
            <a:endParaRPr lang="en-US" dirty="0"/>
          </a:p>
          <a:p>
            <a:endParaRPr lang="en-US"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indoor augmented reality system based on BLE</a:t>
            </a:r>
          </a:p>
          <a:p>
            <a:pPr marL="0" indent="0">
              <a:buNone/>
            </a:pPr>
            <a:endParaRPr lang="en-US" dirty="0" smtClean="0"/>
          </a:p>
          <a:p>
            <a:pPr marL="0" indent="0">
              <a:buNone/>
            </a:pPr>
            <a:r>
              <a:rPr lang="en-US" dirty="0" smtClean="0"/>
              <a:t>Benefits: </a:t>
            </a:r>
          </a:p>
          <a:p>
            <a:pPr lvl="1"/>
            <a:r>
              <a:rPr lang="en-US" dirty="0" smtClean="0"/>
              <a:t>Low cost	</a:t>
            </a:r>
          </a:p>
          <a:p>
            <a:pPr lvl="2"/>
            <a:r>
              <a:rPr lang="en-US" dirty="0" smtClean="0"/>
              <a:t>Our system’s cost &lt; $200. Microsoft </a:t>
            </a:r>
            <a:r>
              <a:rPr lang="en-US" dirty="0" err="1" smtClean="0"/>
              <a:t>Hololens</a:t>
            </a:r>
            <a:r>
              <a:rPr lang="en-US" dirty="0" smtClean="0"/>
              <a:t> costs $3000</a:t>
            </a:r>
          </a:p>
          <a:p>
            <a:pPr lvl="1"/>
            <a:r>
              <a:rPr lang="en-US" dirty="0" smtClean="0"/>
              <a:t>Internet-free</a:t>
            </a:r>
          </a:p>
          <a:p>
            <a:pPr lvl="2"/>
            <a:r>
              <a:rPr lang="en-US" dirty="0" smtClean="0"/>
              <a:t>Seamless AR experience</a:t>
            </a:r>
          </a:p>
          <a:p>
            <a:pPr lvl="1"/>
            <a:r>
              <a:rPr lang="en-US" dirty="0" smtClean="0"/>
              <a:t>Long lifetime </a:t>
            </a:r>
          </a:p>
          <a:p>
            <a:pPr lvl="2"/>
            <a:r>
              <a:rPr lang="en-US" dirty="0" smtClean="0"/>
              <a:t>Battery powered, 5 years</a:t>
            </a:r>
          </a:p>
          <a:p>
            <a:pPr lvl="1"/>
            <a:r>
              <a:rPr lang="en-US" dirty="0" smtClean="0"/>
              <a:t>Easy to deploy</a:t>
            </a:r>
          </a:p>
          <a:p>
            <a:pPr lvl="2"/>
            <a:r>
              <a:rPr lang="en-US" dirty="0" smtClean="0"/>
              <a:t>Some buildings already have BLE beacons deployed</a:t>
            </a:r>
          </a:p>
          <a:p>
            <a:pPr lvl="1"/>
            <a:endParaRPr lang="en-US" dirty="0" smtClean="0"/>
          </a:p>
        </p:txBody>
      </p:sp>
    </p:spTree>
    <p:extLst>
      <p:ext uri="{BB962C8B-B14F-4D97-AF65-F5344CB8AC3E}">
        <p14:creationId xmlns:p14="http://schemas.microsoft.com/office/powerpoint/2010/main" val="7554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81" y="1761221"/>
            <a:ext cx="7884493" cy="2126523"/>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11550" y="1375262"/>
            <a:ext cx="7886700" cy="5346213"/>
          </a:xfrm>
        </p:spPr>
        <p:txBody>
          <a:bodyPr>
            <a:normAutofit/>
          </a:bodyPr>
          <a:lstStyle/>
          <a:p>
            <a:r>
              <a:rPr lang="en-US" dirty="0" smtClean="0"/>
              <a:t>3D motion avatar </a:t>
            </a:r>
          </a:p>
          <a:p>
            <a:endParaRPr lang="en-US" dirty="0" smtClean="0"/>
          </a:p>
          <a:p>
            <a:endParaRPr lang="en-US" dirty="0"/>
          </a:p>
          <a:p>
            <a:endParaRPr lang="en-US" dirty="0" smtClean="0"/>
          </a:p>
          <a:p>
            <a:endParaRPr lang="en-US" dirty="0"/>
          </a:p>
          <a:p>
            <a:endParaRPr lang="en-US" dirty="0" smtClean="0"/>
          </a:p>
          <a:p>
            <a:r>
              <a:rPr lang="en-US" dirty="0" smtClean="0"/>
              <a:t>Localization: sensor fusion</a:t>
            </a:r>
            <a:endParaRPr lang="en-US" dirty="0" smtClean="0"/>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a:t>
            </a:r>
            <a:r>
              <a:rPr lang="en-US" dirty="0" smtClean="0"/>
              <a:t>strength</a:t>
            </a:r>
            <a:endParaRPr lang="en-US" dirty="0" smtClean="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74</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endParaRPr lang="en-US" sz="3000" dirty="0" smtClean="0">
              <a:cs typeface="Helvetica"/>
            </a:endParaRPr>
          </a:p>
          <a:p>
            <a:pPr marL="365760" indent="-365760" algn="l">
              <a:buFont typeface="Arial" charset="0"/>
              <a:buChar char="•"/>
            </a:pPr>
            <a:r>
              <a:rPr lang="en-US" sz="2500" dirty="0">
                <a:cs typeface="Helvetica"/>
              </a:rPr>
              <a:t>E</a:t>
            </a:r>
            <a:r>
              <a:rPr lang="en-US" sz="2500" dirty="0" smtClean="0">
                <a:cs typeface="Helvetica"/>
              </a:rPr>
              <a:t>nable 3D visual data </a:t>
            </a:r>
            <a:r>
              <a:rPr lang="en-US" sz="2500" dirty="0" smtClean="0">
                <a:cs typeface="Helvetica"/>
              </a:rPr>
              <a:t>storage/broadcasting on systems with extreme memory/bandwidth limit</a:t>
            </a:r>
            <a:r>
              <a:rPr lang="en-US" sz="2500" dirty="0" smtClean="0">
                <a:cs typeface="Helvetica"/>
              </a:rPr>
              <a:t>.</a:t>
            </a:r>
            <a:endParaRPr lang="en-US" sz="2500" dirty="0" smtClean="0">
              <a:cs typeface="Helvetica"/>
            </a:endParaRPr>
          </a:p>
          <a:p>
            <a:pPr marL="342900" indent="-342900" algn="l">
              <a:buFont typeface="Arial" charset="0"/>
              <a:buChar char="•"/>
            </a:pPr>
            <a:r>
              <a:rPr lang="en-US" sz="2500" dirty="0" smtClean="0">
                <a:cs typeface="Helvetica"/>
              </a:rPr>
              <a:t>First BLE 3D motion data recording and broadcasting system</a:t>
            </a:r>
          </a:p>
          <a:p>
            <a:pPr marL="342900" indent="-342900" algn="l">
              <a:buFont typeface="Arial" charset="0"/>
              <a:buChar char="•"/>
            </a:pPr>
            <a:r>
              <a:rPr lang="en-US" sz="2500" dirty="0">
                <a:cs typeface="Helvetica"/>
              </a:rPr>
              <a:t>First indoor localization system using sensor fusion that uses BLE </a:t>
            </a:r>
            <a:r>
              <a:rPr lang="en-US" sz="2500" dirty="0" smtClean="0">
                <a:cs typeface="Helvetica"/>
              </a:rPr>
              <a:t>signal</a:t>
            </a:r>
            <a:endParaRPr lang="en-US" sz="2500" dirty="0" smtClean="0">
              <a:cs typeface="Helvetica"/>
            </a:endParaRPr>
          </a:p>
          <a:p>
            <a:pPr marL="342900" indent="-342900" algn="l">
              <a:buFont typeface="Arial" charset="0"/>
              <a:buChar char="•"/>
            </a:pPr>
            <a:r>
              <a:rPr lang="en-US" sz="2500" dirty="0" smtClean="0">
                <a:cs typeface="Helvetica"/>
              </a:rPr>
              <a:t>A new visual feature selection algorithm based on region of interest and entropy</a:t>
            </a:r>
          </a:p>
          <a:p>
            <a:pPr algn="l"/>
            <a:r>
              <a:rPr lang="en-US" sz="3200" dirty="0">
                <a:cs typeface="Helvetica"/>
              </a:rPr>
              <a:t>Generality</a:t>
            </a:r>
            <a:r>
              <a:rPr lang="en-US" sz="3000" dirty="0" smtClean="0">
                <a:cs typeface="Helvetica"/>
              </a:rPr>
              <a:t>:</a:t>
            </a:r>
            <a:endParaRPr lang="en-US" sz="2500" dirty="0">
              <a:cs typeface="Helvetica"/>
            </a:endParaRPr>
          </a:p>
          <a:p>
            <a:pPr marL="342900" indent="-342900" algn="l">
              <a:buFont typeface="Arial" charset="0"/>
              <a:buChar char="•"/>
            </a:pPr>
            <a:r>
              <a:rPr lang="en-US" sz="2500" dirty="0">
                <a:cs typeface="Helvetica"/>
              </a:rPr>
              <a:t>Visual feature selection algorithm can increase the efficiency in any systems that uses visual features</a:t>
            </a:r>
          </a:p>
          <a:p>
            <a:pPr algn="l"/>
            <a:r>
              <a:rPr lang="en-US" sz="2500" dirty="0">
                <a:cs typeface="Helvetica"/>
              </a:rPr>
              <a:t>	</a:t>
            </a:r>
          </a:p>
          <a:p>
            <a:pPr marL="342900"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dirty="0" smtClean="0">
                <a:latin typeface="Helvetica" charset="0"/>
                <a:ea typeface="Helvetica" charset="0"/>
                <a:cs typeface="Helvetica" charset="0"/>
              </a:rPr>
              <a:t>(MARBLE)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08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1Microscopy </a:t>
            </a:r>
            <a:r>
              <a:rPr lang="mr-IN" sz="2500" dirty="0" smtClean="0"/>
              <a:t>…</a:t>
            </a:r>
            <a:r>
              <a:rPr lang="en-US" sz="2500" dirty="0" smtClean="0"/>
              <a:t>..</a:t>
            </a:r>
            <a:endParaRPr lang="en-US" sz="2500" dirty="0"/>
          </a:p>
        </p:txBody>
      </p:sp>
      <p:sp>
        <p:nvSpPr>
          <p:cNvPr id="7" name="Slide Number Placeholder 6"/>
          <p:cNvSpPr>
            <a:spLocks noGrp="1"/>
          </p:cNvSpPr>
          <p:nvPr>
            <p:ph type="sldNum" sz="quarter" idx="12"/>
          </p:nvPr>
        </p:nvSpPr>
        <p:spPr/>
        <p:txBody>
          <a:bodyPr/>
          <a:lstStyle/>
          <a:p>
            <a:fld id="{83D37755-D871-3243-875F-265DFA9F13A0}" type="slidenum">
              <a:rPr lang="en-US" smtClean="0"/>
              <a:t>80</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3360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84</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879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361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1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87</a:t>
            </a:fld>
            <a:endParaRPr lang="en-US"/>
          </a:p>
        </p:txBody>
      </p:sp>
    </p:spTree>
    <p:extLst>
      <p:ext uri="{BB962C8B-B14F-4D97-AF65-F5344CB8AC3E}">
        <p14:creationId xmlns:p14="http://schemas.microsoft.com/office/powerpoint/2010/main" val="180326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84632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89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58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215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1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92</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308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93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94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94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099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95</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56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96</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086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97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41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98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1504576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27963</TotalTime>
  <Words>8501</Words>
  <Application>Microsoft Macintosh PowerPoint</Application>
  <PresentationFormat>On-screen Show (4:3)</PresentationFormat>
  <Paragraphs>1286</Paragraphs>
  <Slides>101</Slides>
  <Notes>96</Notes>
  <HiddenSlides>18</HiddenSlides>
  <MMClips>15</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6"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Multimedia data </vt:lpstr>
      <vt:lpstr>Standard video compression methods have limitations</vt:lpstr>
      <vt:lpstr>Motivating example</vt:lpstr>
      <vt:lpstr>Problem of interest</vt:lpstr>
      <vt:lpstr>Approach</vt:lpstr>
      <vt:lpstr>Approach</vt:lpstr>
      <vt:lpstr>Approach</vt:lpstr>
      <vt:lpstr>Approach</vt:lpstr>
      <vt:lpstr>Approach</vt:lpstr>
      <vt:lpstr>Approach</vt:lpstr>
      <vt:lpstr>Approach</vt:lpstr>
      <vt:lpstr>PowerPoint Presentation</vt:lpstr>
      <vt:lpstr>Image</vt:lpstr>
      <vt:lpstr>Image: problem statement</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PowerPoint Presentation</vt:lpstr>
      <vt:lpstr>Prioritizing content of interest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 (user study)</vt:lpstr>
      <vt:lpstr>PowerPoint Presentation</vt:lpstr>
      <vt:lpstr>Binary image: patch-based compression can do better</vt:lpstr>
      <vt:lpstr>Compression result</vt:lpstr>
      <vt:lpstr>Navigation test</vt:lpstr>
      <vt:lpstr>PowerPoint Presentation</vt:lpstr>
      <vt:lpstr>Video</vt:lpstr>
      <vt:lpstr>Video: problem statement</vt:lpstr>
      <vt:lpstr>PowerPoint Presentation</vt:lpstr>
      <vt:lpstr>Analysis-preserving 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Quickly moving foreground objects</vt:lpstr>
      <vt:lpstr>Sliding window</vt:lpstr>
      <vt:lpstr>PowerPoint Presentation</vt:lpstr>
      <vt:lpstr>Analysis-preserving vs analysis-aware</vt:lpstr>
      <vt:lpstr>Analysis-aware compression</vt:lpstr>
      <vt:lpstr>PowerPoint Presentation</vt:lpstr>
      <vt:lpstr>Evaluation (generated data)</vt:lpstr>
      <vt:lpstr>Evaluation (real video)</vt:lpstr>
      <vt:lpstr>Method summary </vt:lpstr>
      <vt:lpstr>PowerPoint Presentation</vt:lpstr>
      <vt:lpstr>PowerPoint Presentation</vt:lpstr>
      <vt:lpstr>3D moving object </vt:lpstr>
      <vt:lpstr>3D moving object: problem statement </vt:lpstr>
      <vt:lpstr>PowerPoint Presentation</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PowerPoint Presentation</vt:lpstr>
      <vt:lpstr>Projects</vt:lpstr>
      <vt:lpstr>Projects</vt:lpstr>
      <vt:lpstr>PowerPoint Presentation</vt:lpstr>
      <vt:lpstr>PowerPoint Presentation</vt:lpstr>
      <vt:lpstr>PowerPoint Presentation</vt:lpstr>
      <vt:lpstr>Evaluation</vt:lpstr>
      <vt:lpstr>PowerPoint Presentation</vt:lpstr>
      <vt:lpstr>Method Summary</vt:lpstr>
      <vt:lpstr>Contribution</vt:lpstr>
      <vt:lpstr>PowerPoint Presentation</vt:lpstr>
      <vt:lpstr>PowerPoint Presentation</vt:lpstr>
      <vt:lpstr>PowerPoint Presentation</vt:lpstr>
      <vt:lpstr>PowerPoint Presentation</vt:lpstr>
      <vt:lpstr>Evaluation</vt:lpstr>
      <vt:lpstr>Evaluation</vt:lpstr>
      <vt:lpstr>Evaluation</vt:lpstr>
      <vt:lpstr>Binary image: approach</vt:lpstr>
      <vt:lpstr>Overall process</vt:lpstr>
      <vt:lpstr>Result: compression ratio</vt:lpstr>
      <vt:lpstr>Analysis-aware compression</vt:lpstr>
      <vt:lpstr>Analysis-aware compression</vt:lpstr>
      <vt:lpstr>Analysis-aware compression</vt:lpstr>
      <vt:lpstr>Projects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1113</cp:revision>
  <dcterms:created xsi:type="dcterms:W3CDTF">2017-02-13T04:25:39Z</dcterms:created>
  <dcterms:modified xsi:type="dcterms:W3CDTF">2017-04-11T18:01:49Z</dcterms:modified>
</cp:coreProperties>
</file>